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7"/>
  </p:notesMasterIdLst>
  <p:sldIdLst>
    <p:sldId id="326" r:id="rId5"/>
    <p:sldId id="407" r:id="rId6"/>
    <p:sldId id="521" r:id="rId7"/>
    <p:sldId id="523" r:id="rId8"/>
    <p:sldId id="327" r:id="rId9"/>
    <p:sldId id="335" r:id="rId10"/>
    <p:sldId id="330" r:id="rId11"/>
    <p:sldId id="344" r:id="rId12"/>
    <p:sldId id="343" r:id="rId13"/>
    <p:sldId id="524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42" r:id="rId22"/>
    <p:sldId id="346" r:id="rId23"/>
    <p:sldId id="341" r:id="rId24"/>
    <p:sldId id="347" r:id="rId25"/>
    <p:sldId id="357" r:id="rId26"/>
    <p:sldId id="374" r:id="rId27"/>
    <p:sldId id="361" r:id="rId28"/>
    <p:sldId id="362" r:id="rId29"/>
    <p:sldId id="363" r:id="rId30"/>
    <p:sldId id="358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39" r:id="rId42"/>
    <p:sldId id="525" r:id="rId43"/>
    <p:sldId id="360" r:id="rId44"/>
    <p:sldId id="359" r:id="rId45"/>
    <p:sldId id="33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B8A99091-9B7B-4720-BE0A-B4DE7790289B}">
          <p14:sldIdLst>
            <p14:sldId id="326"/>
            <p14:sldId id="407"/>
            <p14:sldId id="521"/>
            <p14:sldId id="523"/>
            <p14:sldId id="327"/>
            <p14:sldId id="335"/>
            <p14:sldId id="330"/>
            <p14:sldId id="344"/>
            <p14:sldId id="343"/>
            <p14:sldId id="524"/>
            <p14:sldId id="350"/>
            <p14:sldId id="351"/>
            <p14:sldId id="352"/>
            <p14:sldId id="353"/>
            <p14:sldId id="354"/>
            <p14:sldId id="355"/>
            <p14:sldId id="356"/>
            <p14:sldId id="342"/>
            <p14:sldId id="346"/>
            <p14:sldId id="341"/>
            <p14:sldId id="347"/>
            <p14:sldId id="357"/>
            <p14:sldId id="374"/>
            <p14:sldId id="361"/>
            <p14:sldId id="362"/>
            <p14:sldId id="363"/>
            <p14:sldId id="358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39"/>
            <p14:sldId id="525"/>
            <p14:sldId id="360"/>
            <p14:sldId id="359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acor, James" userId="84027bb8-3bf2-4d48-b8cd-9732617c25f2" providerId="ADAL" clId="{DA17817E-6CD9-4FDE-BE90-3E435234CDE5}"/>
    <pc:docChg chg="custSel modSld delSection">
      <pc:chgData name="Feracor, James" userId="84027bb8-3bf2-4d48-b8cd-9732617c25f2" providerId="ADAL" clId="{DA17817E-6CD9-4FDE-BE90-3E435234CDE5}" dt="2022-06-27T17:44:01.996" v="38" actId="17851"/>
      <pc:docMkLst>
        <pc:docMk/>
      </pc:docMkLst>
      <pc:sldChg chg="modNotes">
        <pc:chgData name="Feracor, James" userId="84027bb8-3bf2-4d48-b8cd-9732617c25f2" providerId="ADAL" clId="{DA17817E-6CD9-4FDE-BE90-3E435234CDE5}" dt="2022-06-27T17:43:49.921" v="1" actId="368"/>
        <pc:sldMkLst>
          <pc:docMk/>
          <pc:sldMk cId="2976539793" sldId="326"/>
        </pc:sldMkLst>
      </pc:sldChg>
      <pc:sldChg chg="modNotes">
        <pc:chgData name="Feracor, James" userId="84027bb8-3bf2-4d48-b8cd-9732617c25f2" providerId="ADAL" clId="{DA17817E-6CD9-4FDE-BE90-3E435234CDE5}" dt="2022-06-27T17:43:49.937" v="9" actId="368"/>
        <pc:sldMkLst>
          <pc:docMk/>
          <pc:sldMk cId="1504544926" sldId="327"/>
        </pc:sldMkLst>
      </pc:sldChg>
      <pc:sldChg chg="modNotes">
        <pc:chgData name="Feracor, James" userId="84027bb8-3bf2-4d48-b8cd-9732617c25f2" providerId="ADAL" clId="{DA17817E-6CD9-4FDE-BE90-3E435234CDE5}" dt="2022-06-27T17:43:49.937" v="13" actId="368"/>
        <pc:sldMkLst>
          <pc:docMk/>
          <pc:sldMk cId="768779609" sldId="330"/>
        </pc:sldMkLst>
      </pc:sldChg>
      <pc:sldChg chg="modNotes">
        <pc:chgData name="Feracor, James" userId="84027bb8-3bf2-4d48-b8cd-9732617c25f2" providerId="ADAL" clId="{DA17817E-6CD9-4FDE-BE90-3E435234CDE5}" dt="2022-06-27T17:43:50.020" v="37" actId="368"/>
        <pc:sldMkLst>
          <pc:docMk/>
          <pc:sldMk cId="664058747" sldId="332"/>
        </pc:sldMkLst>
      </pc:sldChg>
      <pc:sldChg chg="modNotes">
        <pc:chgData name="Feracor, James" userId="84027bb8-3bf2-4d48-b8cd-9732617c25f2" providerId="ADAL" clId="{DA17817E-6CD9-4FDE-BE90-3E435234CDE5}" dt="2022-06-27T17:43:49.937" v="11" actId="368"/>
        <pc:sldMkLst>
          <pc:docMk/>
          <pc:sldMk cId="881574386" sldId="335"/>
        </pc:sldMkLst>
      </pc:sldChg>
      <pc:sldChg chg="modNotes">
        <pc:chgData name="Feracor, James" userId="84027bb8-3bf2-4d48-b8cd-9732617c25f2" providerId="ADAL" clId="{DA17817E-6CD9-4FDE-BE90-3E435234CDE5}" dt="2022-06-27T17:43:50.011" v="33" actId="368"/>
        <pc:sldMkLst>
          <pc:docMk/>
          <pc:sldMk cId="3660912581" sldId="339"/>
        </pc:sldMkLst>
      </pc:sldChg>
      <pc:sldChg chg="modNotes">
        <pc:chgData name="Feracor, James" userId="84027bb8-3bf2-4d48-b8cd-9732617c25f2" providerId="ADAL" clId="{DA17817E-6CD9-4FDE-BE90-3E435234CDE5}" dt="2022-06-27T17:43:49.972" v="21" actId="368"/>
        <pc:sldMkLst>
          <pc:docMk/>
          <pc:sldMk cId="3398054830" sldId="342"/>
        </pc:sldMkLst>
      </pc:sldChg>
      <pc:sldChg chg="modNotes">
        <pc:chgData name="Feracor, James" userId="84027bb8-3bf2-4d48-b8cd-9732617c25f2" providerId="ADAL" clId="{DA17817E-6CD9-4FDE-BE90-3E435234CDE5}" dt="2022-06-27T17:43:49.952" v="17" actId="368"/>
        <pc:sldMkLst>
          <pc:docMk/>
          <pc:sldMk cId="2719684134" sldId="343"/>
        </pc:sldMkLst>
      </pc:sldChg>
      <pc:sldChg chg="modNotes">
        <pc:chgData name="Feracor, James" userId="84027bb8-3bf2-4d48-b8cd-9732617c25f2" providerId="ADAL" clId="{DA17817E-6CD9-4FDE-BE90-3E435234CDE5}" dt="2022-06-27T17:43:49.952" v="15" actId="368"/>
        <pc:sldMkLst>
          <pc:docMk/>
          <pc:sldMk cId="39984807" sldId="344"/>
        </pc:sldMkLst>
      </pc:sldChg>
      <pc:sldChg chg="modNotes">
        <pc:chgData name="Feracor, James" userId="84027bb8-3bf2-4d48-b8cd-9732617c25f2" providerId="ADAL" clId="{DA17817E-6CD9-4FDE-BE90-3E435234CDE5}" dt="2022-06-27T17:43:49.972" v="19" actId="368"/>
        <pc:sldMkLst>
          <pc:docMk/>
          <pc:sldMk cId="3916345154" sldId="350"/>
        </pc:sldMkLst>
      </pc:sldChg>
      <pc:sldChg chg="modNotes">
        <pc:chgData name="Feracor, James" userId="84027bb8-3bf2-4d48-b8cd-9732617c25f2" providerId="ADAL" clId="{DA17817E-6CD9-4FDE-BE90-3E435234CDE5}" dt="2022-06-27T17:43:49.972" v="23" actId="368"/>
        <pc:sldMkLst>
          <pc:docMk/>
          <pc:sldMk cId="1488083662" sldId="357"/>
        </pc:sldMkLst>
      </pc:sldChg>
      <pc:sldChg chg="modNotes">
        <pc:chgData name="Feracor, James" userId="84027bb8-3bf2-4d48-b8cd-9732617c25f2" providerId="ADAL" clId="{DA17817E-6CD9-4FDE-BE90-3E435234CDE5}" dt="2022-06-27T17:43:49.988" v="27" actId="368"/>
        <pc:sldMkLst>
          <pc:docMk/>
          <pc:sldMk cId="1390687705" sldId="361"/>
        </pc:sldMkLst>
      </pc:sldChg>
      <pc:sldChg chg="modNotes">
        <pc:chgData name="Feracor, James" userId="84027bb8-3bf2-4d48-b8cd-9732617c25f2" providerId="ADAL" clId="{DA17817E-6CD9-4FDE-BE90-3E435234CDE5}" dt="2022-06-27T17:43:49.988" v="29" actId="368"/>
        <pc:sldMkLst>
          <pc:docMk/>
          <pc:sldMk cId="295288612" sldId="362"/>
        </pc:sldMkLst>
      </pc:sldChg>
      <pc:sldChg chg="modNotes">
        <pc:chgData name="Feracor, James" userId="84027bb8-3bf2-4d48-b8cd-9732617c25f2" providerId="ADAL" clId="{DA17817E-6CD9-4FDE-BE90-3E435234CDE5}" dt="2022-06-27T17:43:50.003" v="31" actId="368"/>
        <pc:sldMkLst>
          <pc:docMk/>
          <pc:sldMk cId="1600863941" sldId="363"/>
        </pc:sldMkLst>
      </pc:sldChg>
      <pc:sldChg chg="modNotes">
        <pc:chgData name="Feracor, James" userId="84027bb8-3bf2-4d48-b8cd-9732617c25f2" providerId="ADAL" clId="{DA17817E-6CD9-4FDE-BE90-3E435234CDE5}" dt="2022-06-27T17:43:49.988" v="25" actId="368"/>
        <pc:sldMkLst>
          <pc:docMk/>
          <pc:sldMk cId="1045902379" sldId="374"/>
        </pc:sldMkLst>
      </pc:sldChg>
      <pc:sldChg chg="modNotes">
        <pc:chgData name="Feracor, James" userId="84027bb8-3bf2-4d48-b8cd-9732617c25f2" providerId="ADAL" clId="{DA17817E-6CD9-4FDE-BE90-3E435234CDE5}" dt="2022-06-27T17:43:49.921" v="3" actId="368"/>
        <pc:sldMkLst>
          <pc:docMk/>
          <pc:sldMk cId="2575113195" sldId="407"/>
        </pc:sldMkLst>
      </pc:sldChg>
      <pc:sldChg chg="modNotes">
        <pc:chgData name="Feracor, James" userId="84027bb8-3bf2-4d48-b8cd-9732617c25f2" providerId="ADAL" clId="{DA17817E-6CD9-4FDE-BE90-3E435234CDE5}" dt="2022-06-27T17:43:49.921" v="5" actId="368"/>
        <pc:sldMkLst>
          <pc:docMk/>
          <pc:sldMk cId="3381353130" sldId="521"/>
        </pc:sldMkLst>
      </pc:sldChg>
      <pc:sldChg chg="modNotes">
        <pc:chgData name="Feracor, James" userId="84027bb8-3bf2-4d48-b8cd-9732617c25f2" providerId="ADAL" clId="{DA17817E-6CD9-4FDE-BE90-3E435234CDE5}" dt="2022-06-27T17:43:49.937" v="7" actId="368"/>
        <pc:sldMkLst>
          <pc:docMk/>
          <pc:sldMk cId="924868401" sldId="523"/>
        </pc:sldMkLst>
      </pc:sldChg>
      <pc:sldChg chg="modNotes">
        <pc:chgData name="Feracor, James" userId="84027bb8-3bf2-4d48-b8cd-9732617c25f2" providerId="ADAL" clId="{DA17817E-6CD9-4FDE-BE90-3E435234CDE5}" dt="2022-06-27T17:43:50.015" v="35" actId="368"/>
        <pc:sldMkLst>
          <pc:docMk/>
          <pc:sldMk cId="729981832" sldId="52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F02D-EBC2-4E6F-B56C-BCA762F57E6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29A70C7-3D4F-4539-9D0B-F19F6CDAF2D5}">
      <dgm:prSet phldrT="[Text]"/>
      <dgm:spPr/>
      <dgm:t>
        <a:bodyPr/>
        <a:lstStyle/>
        <a:p>
          <a:r>
            <a:rPr lang="en-US"/>
            <a:t>Revit</a:t>
          </a:r>
        </a:p>
      </dgm:t>
    </dgm:pt>
    <dgm:pt modelId="{D3D6E166-0703-45AB-AE82-46A01FE55E12}" type="parTrans" cxnId="{14790646-EA92-4ED2-B6CF-752A085446D6}">
      <dgm:prSet/>
      <dgm:spPr/>
      <dgm:t>
        <a:bodyPr/>
        <a:lstStyle/>
        <a:p>
          <a:endParaRPr lang="en-US"/>
        </a:p>
      </dgm:t>
    </dgm:pt>
    <dgm:pt modelId="{1F764D30-5CDA-4AE3-829B-94A8D81319C8}" type="sibTrans" cxnId="{14790646-EA92-4ED2-B6CF-752A085446D6}">
      <dgm:prSet/>
      <dgm:spPr/>
      <dgm:t>
        <a:bodyPr/>
        <a:lstStyle/>
        <a:p>
          <a:endParaRPr lang="en-US"/>
        </a:p>
      </dgm:t>
    </dgm:pt>
    <dgm:pt modelId="{7FC9446C-3B86-4BDF-9745-6FE291204E81}">
      <dgm:prSet phldrT="[Text]"/>
      <dgm:spPr/>
      <dgm:t>
        <a:bodyPr/>
        <a:lstStyle/>
        <a:p>
          <a:r>
            <a:rPr lang="en-US"/>
            <a:t>Dynamo</a:t>
          </a:r>
        </a:p>
      </dgm:t>
    </dgm:pt>
    <dgm:pt modelId="{A4E8612F-26F4-4554-80F5-E402AFBCC0BA}" type="parTrans" cxnId="{A890A51B-3B89-4F76-AC5C-3481F192C971}">
      <dgm:prSet/>
      <dgm:spPr/>
      <dgm:t>
        <a:bodyPr/>
        <a:lstStyle/>
        <a:p>
          <a:endParaRPr lang="en-US"/>
        </a:p>
      </dgm:t>
    </dgm:pt>
    <dgm:pt modelId="{CAB2C20C-58E3-4E4C-ABBF-DD0953C45B12}" type="sibTrans" cxnId="{A890A51B-3B89-4F76-AC5C-3481F192C971}">
      <dgm:prSet/>
      <dgm:spPr/>
      <dgm:t>
        <a:bodyPr/>
        <a:lstStyle/>
        <a:p>
          <a:endParaRPr lang="en-US"/>
        </a:p>
      </dgm:t>
    </dgm:pt>
    <dgm:pt modelId="{82F32A4B-6C73-474F-9041-BE2E0645E1CF}">
      <dgm:prSet phldrT="[Text]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REST API</a:t>
          </a:r>
        </a:p>
      </dgm:t>
    </dgm:pt>
    <dgm:pt modelId="{8C6BDCC6-909A-48C2-9C5B-1B1245DFE405}" type="parTrans" cxnId="{EFC49F20-3DB5-4999-AE60-EAD615C5DF18}">
      <dgm:prSet/>
      <dgm:spPr/>
      <dgm:t>
        <a:bodyPr/>
        <a:lstStyle/>
        <a:p>
          <a:endParaRPr lang="en-US"/>
        </a:p>
      </dgm:t>
    </dgm:pt>
    <dgm:pt modelId="{B78DC176-BFDC-42F6-B31F-43165682E037}" type="sibTrans" cxnId="{EFC49F20-3DB5-4999-AE60-EAD615C5DF18}">
      <dgm:prSet/>
      <dgm:spPr/>
      <dgm:t>
        <a:bodyPr/>
        <a:lstStyle/>
        <a:p>
          <a:endParaRPr lang="en-US"/>
        </a:p>
      </dgm:t>
    </dgm:pt>
    <dgm:pt modelId="{CBE89DD5-022C-46CF-B8A2-57D4710D4973}">
      <dgm:prSet/>
      <dgm:spPr/>
      <dgm:t>
        <a:bodyPr/>
        <a:lstStyle/>
        <a:p>
          <a:r>
            <a:rPr lang="en-US" err="1"/>
            <a:t>Airtable</a:t>
          </a:r>
          <a:endParaRPr lang="en-US"/>
        </a:p>
      </dgm:t>
    </dgm:pt>
    <dgm:pt modelId="{AC7612BB-5F62-4B40-B979-B5837368C2E4}" type="parTrans" cxnId="{A2F90026-77DB-4CEB-AAB2-07E5F6CEBDA7}">
      <dgm:prSet/>
      <dgm:spPr/>
      <dgm:t>
        <a:bodyPr/>
        <a:lstStyle/>
        <a:p>
          <a:endParaRPr lang="en-US"/>
        </a:p>
      </dgm:t>
    </dgm:pt>
    <dgm:pt modelId="{82C85D4D-E561-45A0-B0EA-5094C31B8AD0}" type="sibTrans" cxnId="{A2F90026-77DB-4CEB-AAB2-07E5F6CEBDA7}">
      <dgm:prSet/>
      <dgm:spPr/>
      <dgm:t>
        <a:bodyPr/>
        <a:lstStyle/>
        <a:p>
          <a:endParaRPr lang="en-US"/>
        </a:p>
      </dgm:t>
    </dgm:pt>
    <dgm:pt modelId="{7EBFCB5C-D0D7-4085-8C08-8CB53635DFB7}" type="pres">
      <dgm:prSet presAssocID="{BE5BF02D-EBC2-4E6F-B56C-BCA762F57E62}" presName="Name0" presStyleCnt="0">
        <dgm:presLayoutVars>
          <dgm:dir/>
          <dgm:animLvl val="lvl"/>
          <dgm:resizeHandles val="exact"/>
        </dgm:presLayoutVars>
      </dgm:prSet>
      <dgm:spPr/>
    </dgm:pt>
    <dgm:pt modelId="{E75F4AA2-58E2-4B81-B704-8BF2F09C029A}" type="pres">
      <dgm:prSet presAssocID="{129A70C7-3D4F-4539-9D0B-F19F6CDAF2D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7AB1626-2EF2-4F71-B424-A878C962ECB3}" type="pres">
      <dgm:prSet presAssocID="{1F764D30-5CDA-4AE3-829B-94A8D81319C8}" presName="parTxOnlySpace" presStyleCnt="0"/>
      <dgm:spPr/>
    </dgm:pt>
    <dgm:pt modelId="{8D56D1DC-A305-45AB-A97C-D315DF491511}" type="pres">
      <dgm:prSet presAssocID="{7FC9446C-3B86-4BDF-9745-6FE291204E8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8C00D9-E2AD-4AD1-9053-9A6FF928EA67}" type="pres">
      <dgm:prSet presAssocID="{CAB2C20C-58E3-4E4C-ABBF-DD0953C45B12}" presName="parTxOnlySpace" presStyleCnt="0"/>
      <dgm:spPr/>
    </dgm:pt>
    <dgm:pt modelId="{57FAB62F-286E-454D-A5D3-298D7D2E2474}" type="pres">
      <dgm:prSet presAssocID="{82F32A4B-6C73-474F-9041-BE2E0645E1C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EE0B60-8B4D-4AB3-96E1-FD0251608CC2}" type="pres">
      <dgm:prSet presAssocID="{B78DC176-BFDC-42F6-B31F-43165682E037}" presName="parTxOnlySpace" presStyleCnt="0"/>
      <dgm:spPr/>
    </dgm:pt>
    <dgm:pt modelId="{ADBE2477-A858-4482-9884-BB20B3F9CFB2}" type="pres">
      <dgm:prSet presAssocID="{CBE89DD5-022C-46CF-B8A2-57D4710D497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ED1320C-9C20-4452-BAF9-17C461E75DB5}" type="presOf" srcId="{7FC9446C-3B86-4BDF-9745-6FE291204E81}" destId="{8D56D1DC-A305-45AB-A97C-D315DF491511}" srcOrd="0" destOrd="0" presId="urn:microsoft.com/office/officeart/2005/8/layout/chevron1"/>
    <dgm:cxn modelId="{A890A51B-3B89-4F76-AC5C-3481F192C971}" srcId="{BE5BF02D-EBC2-4E6F-B56C-BCA762F57E62}" destId="{7FC9446C-3B86-4BDF-9745-6FE291204E81}" srcOrd="1" destOrd="0" parTransId="{A4E8612F-26F4-4554-80F5-E402AFBCC0BA}" sibTransId="{CAB2C20C-58E3-4E4C-ABBF-DD0953C45B12}"/>
    <dgm:cxn modelId="{EFC49F20-3DB5-4999-AE60-EAD615C5DF18}" srcId="{BE5BF02D-EBC2-4E6F-B56C-BCA762F57E62}" destId="{82F32A4B-6C73-474F-9041-BE2E0645E1CF}" srcOrd="2" destOrd="0" parTransId="{8C6BDCC6-909A-48C2-9C5B-1B1245DFE405}" sibTransId="{B78DC176-BFDC-42F6-B31F-43165682E037}"/>
    <dgm:cxn modelId="{A2F90026-77DB-4CEB-AAB2-07E5F6CEBDA7}" srcId="{BE5BF02D-EBC2-4E6F-B56C-BCA762F57E62}" destId="{CBE89DD5-022C-46CF-B8A2-57D4710D4973}" srcOrd="3" destOrd="0" parTransId="{AC7612BB-5F62-4B40-B979-B5837368C2E4}" sibTransId="{82C85D4D-E561-45A0-B0EA-5094C31B8AD0}"/>
    <dgm:cxn modelId="{B843D133-C5E2-42BE-B19B-B008A7DFCA97}" type="presOf" srcId="{129A70C7-3D4F-4539-9D0B-F19F6CDAF2D5}" destId="{E75F4AA2-58E2-4B81-B704-8BF2F09C029A}" srcOrd="0" destOrd="0" presId="urn:microsoft.com/office/officeart/2005/8/layout/chevron1"/>
    <dgm:cxn modelId="{B005D95E-D8F4-4841-A29F-06042DD1B205}" type="presOf" srcId="{82F32A4B-6C73-474F-9041-BE2E0645E1CF}" destId="{57FAB62F-286E-454D-A5D3-298D7D2E2474}" srcOrd="0" destOrd="0" presId="urn:microsoft.com/office/officeart/2005/8/layout/chevron1"/>
    <dgm:cxn modelId="{14790646-EA92-4ED2-B6CF-752A085446D6}" srcId="{BE5BF02D-EBC2-4E6F-B56C-BCA762F57E62}" destId="{129A70C7-3D4F-4539-9D0B-F19F6CDAF2D5}" srcOrd="0" destOrd="0" parTransId="{D3D6E166-0703-45AB-AE82-46A01FE55E12}" sibTransId="{1F764D30-5CDA-4AE3-829B-94A8D81319C8}"/>
    <dgm:cxn modelId="{8270BF6D-517D-46A3-B1AC-7DE63DEE21F0}" type="presOf" srcId="{BE5BF02D-EBC2-4E6F-B56C-BCA762F57E62}" destId="{7EBFCB5C-D0D7-4085-8C08-8CB53635DFB7}" srcOrd="0" destOrd="0" presId="urn:microsoft.com/office/officeart/2005/8/layout/chevron1"/>
    <dgm:cxn modelId="{42C7567A-EA54-466D-A725-1F1B6F91DAE4}" type="presOf" srcId="{CBE89DD5-022C-46CF-B8A2-57D4710D4973}" destId="{ADBE2477-A858-4482-9884-BB20B3F9CFB2}" srcOrd="0" destOrd="0" presId="urn:microsoft.com/office/officeart/2005/8/layout/chevron1"/>
    <dgm:cxn modelId="{EE4B1DCE-60AE-4FEA-874C-B0B2C8D23045}" type="presParOf" srcId="{7EBFCB5C-D0D7-4085-8C08-8CB53635DFB7}" destId="{E75F4AA2-58E2-4B81-B704-8BF2F09C029A}" srcOrd="0" destOrd="0" presId="urn:microsoft.com/office/officeart/2005/8/layout/chevron1"/>
    <dgm:cxn modelId="{65D49D51-F436-492B-ABFA-EB97330A1C01}" type="presParOf" srcId="{7EBFCB5C-D0D7-4085-8C08-8CB53635DFB7}" destId="{A7AB1626-2EF2-4F71-B424-A878C962ECB3}" srcOrd="1" destOrd="0" presId="urn:microsoft.com/office/officeart/2005/8/layout/chevron1"/>
    <dgm:cxn modelId="{ABBEDED6-E613-44FA-84E5-109EF145FB2D}" type="presParOf" srcId="{7EBFCB5C-D0D7-4085-8C08-8CB53635DFB7}" destId="{8D56D1DC-A305-45AB-A97C-D315DF491511}" srcOrd="2" destOrd="0" presId="urn:microsoft.com/office/officeart/2005/8/layout/chevron1"/>
    <dgm:cxn modelId="{C783C0EC-C76D-4861-93FF-6CA9F326D33E}" type="presParOf" srcId="{7EBFCB5C-D0D7-4085-8C08-8CB53635DFB7}" destId="{DE8C00D9-E2AD-4AD1-9053-9A6FF928EA67}" srcOrd="3" destOrd="0" presId="urn:microsoft.com/office/officeart/2005/8/layout/chevron1"/>
    <dgm:cxn modelId="{AEC4EB6E-6EBA-4031-8A0E-6131842F6EBC}" type="presParOf" srcId="{7EBFCB5C-D0D7-4085-8C08-8CB53635DFB7}" destId="{57FAB62F-286E-454D-A5D3-298D7D2E2474}" srcOrd="4" destOrd="0" presId="urn:microsoft.com/office/officeart/2005/8/layout/chevron1"/>
    <dgm:cxn modelId="{4DF06C7D-0BEC-46F0-99A3-2E9BF0477B62}" type="presParOf" srcId="{7EBFCB5C-D0D7-4085-8C08-8CB53635DFB7}" destId="{71EE0B60-8B4D-4AB3-96E1-FD0251608CC2}" srcOrd="5" destOrd="0" presId="urn:microsoft.com/office/officeart/2005/8/layout/chevron1"/>
    <dgm:cxn modelId="{C697BE02-C33B-4DCE-BAB2-9A8290635408}" type="presParOf" srcId="{7EBFCB5C-D0D7-4085-8C08-8CB53635DFB7}" destId="{ADBE2477-A858-4482-9884-BB20B3F9CFB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F02D-EBC2-4E6F-B56C-BCA762F57E6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29A70C7-3D4F-4539-9D0B-F19F6CDAF2D5}">
      <dgm:prSet phldrT="[Text]"/>
      <dgm:spPr/>
      <dgm:t>
        <a:bodyPr/>
        <a:lstStyle/>
        <a:p>
          <a:r>
            <a:rPr lang="en-US"/>
            <a:t>Revit</a:t>
          </a:r>
        </a:p>
      </dgm:t>
    </dgm:pt>
    <dgm:pt modelId="{D3D6E166-0703-45AB-AE82-46A01FE55E12}" type="parTrans" cxnId="{14790646-EA92-4ED2-B6CF-752A085446D6}">
      <dgm:prSet/>
      <dgm:spPr/>
      <dgm:t>
        <a:bodyPr/>
        <a:lstStyle/>
        <a:p>
          <a:endParaRPr lang="en-US"/>
        </a:p>
      </dgm:t>
    </dgm:pt>
    <dgm:pt modelId="{1F764D30-5CDA-4AE3-829B-94A8D81319C8}" type="sibTrans" cxnId="{14790646-EA92-4ED2-B6CF-752A085446D6}">
      <dgm:prSet/>
      <dgm:spPr/>
      <dgm:t>
        <a:bodyPr/>
        <a:lstStyle/>
        <a:p>
          <a:endParaRPr lang="en-US"/>
        </a:p>
      </dgm:t>
    </dgm:pt>
    <dgm:pt modelId="{7FC9446C-3B86-4BDF-9745-6FE291204E81}">
      <dgm:prSet phldrT="[Text]"/>
      <dgm:spPr/>
      <dgm:t>
        <a:bodyPr/>
        <a:lstStyle/>
        <a:p>
          <a:r>
            <a:rPr lang="en-US"/>
            <a:t>Dynamo</a:t>
          </a:r>
        </a:p>
      </dgm:t>
    </dgm:pt>
    <dgm:pt modelId="{A4E8612F-26F4-4554-80F5-E402AFBCC0BA}" type="parTrans" cxnId="{A890A51B-3B89-4F76-AC5C-3481F192C971}">
      <dgm:prSet/>
      <dgm:spPr/>
      <dgm:t>
        <a:bodyPr/>
        <a:lstStyle/>
        <a:p>
          <a:endParaRPr lang="en-US"/>
        </a:p>
      </dgm:t>
    </dgm:pt>
    <dgm:pt modelId="{CAB2C20C-58E3-4E4C-ABBF-DD0953C45B12}" type="sibTrans" cxnId="{A890A51B-3B89-4F76-AC5C-3481F192C971}">
      <dgm:prSet/>
      <dgm:spPr/>
      <dgm:t>
        <a:bodyPr/>
        <a:lstStyle/>
        <a:p>
          <a:endParaRPr lang="en-US"/>
        </a:p>
      </dgm:t>
    </dgm:pt>
    <dgm:pt modelId="{82F32A4B-6C73-474F-9041-BE2E0645E1CF}">
      <dgm:prSet phldrT="[Text]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REST API</a:t>
          </a:r>
        </a:p>
      </dgm:t>
    </dgm:pt>
    <dgm:pt modelId="{8C6BDCC6-909A-48C2-9C5B-1B1245DFE405}" type="parTrans" cxnId="{EFC49F20-3DB5-4999-AE60-EAD615C5DF18}">
      <dgm:prSet/>
      <dgm:spPr/>
      <dgm:t>
        <a:bodyPr/>
        <a:lstStyle/>
        <a:p>
          <a:endParaRPr lang="en-US"/>
        </a:p>
      </dgm:t>
    </dgm:pt>
    <dgm:pt modelId="{B78DC176-BFDC-42F6-B31F-43165682E037}" type="sibTrans" cxnId="{EFC49F20-3DB5-4999-AE60-EAD615C5DF18}">
      <dgm:prSet/>
      <dgm:spPr/>
      <dgm:t>
        <a:bodyPr/>
        <a:lstStyle/>
        <a:p>
          <a:endParaRPr lang="en-US"/>
        </a:p>
      </dgm:t>
    </dgm:pt>
    <dgm:pt modelId="{CBE89DD5-022C-46CF-B8A2-57D4710D4973}">
      <dgm:prSet/>
      <dgm:spPr/>
      <dgm:t>
        <a:bodyPr/>
        <a:lstStyle/>
        <a:p>
          <a:r>
            <a:rPr lang="en-US" err="1"/>
            <a:t>Airtable</a:t>
          </a:r>
          <a:endParaRPr lang="en-US"/>
        </a:p>
      </dgm:t>
    </dgm:pt>
    <dgm:pt modelId="{AC7612BB-5F62-4B40-B979-B5837368C2E4}" type="parTrans" cxnId="{A2F90026-77DB-4CEB-AAB2-07E5F6CEBDA7}">
      <dgm:prSet/>
      <dgm:spPr/>
      <dgm:t>
        <a:bodyPr/>
        <a:lstStyle/>
        <a:p>
          <a:endParaRPr lang="en-US"/>
        </a:p>
      </dgm:t>
    </dgm:pt>
    <dgm:pt modelId="{82C85D4D-E561-45A0-B0EA-5094C31B8AD0}" type="sibTrans" cxnId="{A2F90026-77DB-4CEB-AAB2-07E5F6CEBDA7}">
      <dgm:prSet/>
      <dgm:spPr/>
      <dgm:t>
        <a:bodyPr/>
        <a:lstStyle/>
        <a:p>
          <a:endParaRPr lang="en-US"/>
        </a:p>
      </dgm:t>
    </dgm:pt>
    <dgm:pt modelId="{7EBFCB5C-D0D7-4085-8C08-8CB53635DFB7}" type="pres">
      <dgm:prSet presAssocID="{BE5BF02D-EBC2-4E6F-B56C-BCA762F57E62}" presName="Name0" presStyleCnt="0">
        <dgm:presLayoutVars>
          <dgm:dir/>
          <dgm:animLvl val="lvl"/>
          <dgm:resizeHandles val="exact"/>
        </dgm:presLayoutVars>
      </dgm:prSet>
      <dgm:spPr/>
    </dgm:pt>
    <dgm:pt modelId="{E75F4AA2-58E2-4B81-B704-8BF2F09C029A}" type="pres">
      <dgm:prSet presAssocID="{129A70C7-3D4F-4539-9D0B-F19F6CDAF2D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7AB1626-2EF2-4F71-B424-A878C962ECB3}" type="pres">
      <dgm:prSet presAssocID="{1F764D30-5CDA-4AE3-829B-94A8D81319C8}" presName="parTxOnlySpace" presStyleCnt="0"/>
      <dgm:spPr/>
    </dgm:pt>
    <dgm:pt modelId="{8D56D1DC-A305-45AB-A97C-D315DF491511}" type="pres">
      <dgm:prSet presAssocID="{7FC9446C-3B86-4BDF-9745-6FE291204E8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8C00D9-E2AD-4AD1-9053-9A6FF928EA67}" type="pres">
      <dgm:prSet presAssocID="{CAB2C20C-58E3-4E4C-ABBF-DD0953C45B12}" presName="parTxOnlySpace" presStyleCnt="0"/>
      <dgm:spPr/>
    </dgm:pt>
    <dgm:pt modelId="{57FAB62F-286E-454D-A5D3-298D7D2E2474}" type="pres">
      <dgm:prSet presAssocID="{82F32A4B-6C73-474F-9041-BE2E0645E1C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EE0B60-8B4D-4AB3-96E1-FD0251608CC2}" type="pres">
      <dgm:prSet presAssocID="{B78DC176-BFDC-42F6-B31F-43165682E037}" presName="parTxOnlySpace" presStyleCnt="0"/>
      <dgm:spPr/>
    </dgm:pt>
    <dgm:pt modelId="{ADBE2477-A858-4482-9884-BB20B3F9CFB2}" type="pres">
      <dgm:prSet presAssocID="{CBE89DD5-022C-46CF-B8A2-57D4710D497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ED1320C-9C20-4452-BAF9-17C461E75DB5}" type="presOf" srcId="{7FC9446C-3B86-4BDF-9745-6FE291204E81}" destId="{8D56D1DC-A305-45AB-A97C-D315DF491511}" srcOrd="0" destOrd="0" presId="urn:microsoft.com/office/officeart/2005/8/layout/chevron1"/>
    <dgm:cxn modelId="{A890A51B-3B89-4F76-AC5C-3481F192C971}" srcId="{BE5BF02D-EBC2-4E6F-B56C-BCA762F57E62}" destId="{7FC9446C-3B86-4BDF-9745-6FE291204E81}" srcOrd="1" destOrd="0" parTransId="{A4E8612F-26F4-4554-80F5-E402AFBCC0BA}" sibTransId="{CAB2C20C-58E3-4E4C-ABBF-DD0953C45B12}"/>
    <dgm:cxn modelId="{EFC49F20-3DB5-4999-AE60-EAD615C5DF18}" srcId="{BE5BF02D-EBC2-4E6F-B56C-BCA762F57E62}" destId="{82F32A4B-6C73-474F-9041-BE2E0645E1CF}" srcOrd="2" destOrd="0" parTransId="{8C6BDCC6-909A-48C2-9C5B-1B1245DFE405}" sibTransId="{B78DC176-BFDC-42F6-B31F-43165682E037}"/>
    <dgm:cxn modelId="{A2F90026-77DB-4CEB-AAB2-07E5F6CEBDA7}" srcId="{BE5BF02D-EBC2-4E6F-B56C-BCA762F57E62}" destId="{CBE89DD5-022C-46CF-B8A2-57D4710D4973}" srcOrd="3" destOrd="0" parTransId="{AC7612BB-5F62-4B40-B979-B5837368C2E4}" sibTransId="{82C85D4D-E561-45A0-B0EA-5094C31B8AD0}"/>
    <dgm:cxn modelId="{B843D133-C5E2-42BE-B19B-B008A7DFCA97}" type="presOf" srcId="{129A70C7-3D4F-4539-9D0B-F19F6CDAF2D5}" destId="{E75F4AA2-58E2-4B81-B704-8BF2F09C029A}" srcOrd="0" destOrd="0" presId="urn:microsoft.com/office/officeart/2005/8/layout/chevron1"/>
    <dgm:cxn modelId="{B005D95E-D8F4-4841-A29F-06042DD1B205}" type="presOf" srcId="{82F32A4B-6C73-474F-9041-BE2E0645E1CF}" destId="{57FAB62F-286E-454D-A5D3-298D7D2E2474}" srcOrd="0" destOrd="0" presId="urn:microsoft.com/office/officeart/2005/8/layout/chevron1"/>
    <dgm:cxn modelId="{14790646-EA92-4ED2-B6CF-752A085446D6}" srcId="{BE5BF02D-EBC2-4E6F-B56C-BCA762F57E62}" destId="{129A70C7-3D4F-4539-9D0B-F19F6CDAF2D5}" srcOrd="0" destOrd="0" parTransId="{D3D6E166-0703-45AB-AE82-46A01FE55E12}" sibTransId="{1F764D30-5CDA-4AE3-829B-94A8D81319C8}"/>
    <dgm:cxn modelId="{8270BF6D-517D-46A3-B1AC-7DE63DEE21F0}" type="presOf" srcId="{BE5BF02D-EBC2-4E6F-B56C-BCA762F57E62}" destId="{7EBFCB5C-D0D7-4085-8C08-8CB53635DFB7}" srcOrd="0" destOrd="0" presId="urn:microsoft.com/office/officeart/2005/8/layout/chevron1"/>
    <dgm:cxn modelId="{42C7567A-EA54-466D-A725-1F1B6F91DAE4}" type="presOf" srcId="{CBE89DD5-022C-46CF-B8A2-57D4710D4973}" destId="{ADBE2477-A858-4482-9884-BB20B3F9CFB2}" srcOrd="0" destOrd="0" presId="urn:microsoft.com/office/officeart/2005/8/layout/chevron1"/>
    <dgm:cxn modelId="{EE4B1DCE-60AE-4FEA-874C-B0B2C8D23045}" type="presParOf" srcId="{7EBFCB5C-D0D7-4085-8C08-8CB53635DFB7}" destId="{E75F4AA2-58E2-4B81-B704-8BF2F09C029A}" srcOrd="0" destOrd="0" presId="urn:microsoft.com/office/officeart/2005/8/layout/chevron1"/>
    <dgm:cxn modelId="{65D49D51-F436-492B-ABFA-EB97330A1C01}" type="presParOf" srcId="{7EBFCB5C-D0D7-4085-8C08-8CB53635DFB7}" destId="{A7AB1626-2EF2-4F71-B424-A878C962ECB3}" srcOrd="1" destOrd="0" presId="urn:microsoft.com/office/officeart/2005/8/layout/chevron1"/>
    <dgm:cxn modelId="{ABBEDED6-E613-44FA-84E5-109EF145FB2D}" type="presParOf" srcId="{7EBFCB5C-D0D7-4085-8C08-8CB53635DFB7}" destId="{8D56D1DC-A305-45AB-A97C-D315DF491511}" srcOrd="2" destOrd="0" presId="urn:microsoft.com/office/officeart/2005/8/layout/chevron1"/>
    <dgm:cxn modelId="{C783C0EC-C76D-4861-93FF-6CA9F326D33E}" type="presParOf" srcId="{7EBFCB5C-D0D7-4085-8C08-8CB53635DFB7}" destId="{DE8C00D9-E2AD-4AD1-9053-9A6FF928EA67}" srcOrd="3" destOrd="0" presId="urn:microsoft.com/office/officeart/2005/8/layout/chevron1"/>
    <dgm:cxn modelId="{AEC4EB6E-6EBA-4031-8A0E-6131842F6EBC}" type="presParOf" srcId="{7EBFCB5C-D0D7-4085-8C08-8CB53635DFB7}" destId="{57FAB62F-286E-454D-A5D3-298D7D2E2474}" srcOrd="4" destOrd="0" presId="urn:microsoft.com/office/officeart/2005/8/layout/chevron1"/>
    <dgm:cxn modelId="{4DF06C7D-0BEC-46F0-99A3-2E9BF0477B62}" type="presParOf" srcId="{7EBFCB5C-D0D7-4085-8C08-8CB53635DFB7}" destId="{71EE0B60-8B4D-4AB3-96E1-FD0251608CC2}" srcOrd="5" destOrd="0" presId="urn:microsoft.com/office/officeart/2005/8/layout/chevron1"/>
    <dgm:cxn modelId="{C697BE02-C33B-4DCE-BAB2-9A8290635408}" type="presParOf" srcId="{7EBFCB5C-D0D7-4085-8C08-8CB53635DFB7}" destId="{ADBE2477-A858-4482-9884-BB20B3F9CFB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F4AA2-58E2-4B81-B704-8BF2F09C029A}">
      <dsp:nvSpPr>
        <dsp:cNvPr id="0" name=""/>
        <dsp:cNvSpPr/>
      </dsp:nvSpPr>
      <dsp:spPr>
        <a:xfrm>
          <a:off x="5019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Revit</a:t>
          </a:r>
        </a:p>
      </dsp:txBody>
      <dsp:txXfrm>
        <a:off x="589363" y="466031"/>
        <a:ext cx="1753032" cy="1168687"/>
      </dsp:txXfrm>
    </dsp:sp>
    <dsp:sp modelId="{8D56D1DC-A305-45AB-A97C-D315DF491511}">
      <dsp:nvSpPr>
        <dsp:cNvPr id="0" name=""/>
        <dsp:cNvSpPr/>
      </dsp:nvSpPr>
      <dsp:spPr>
        <a:xfrm>
          <a:off x="2634566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Dynamo</a:t>
          </a:r>
        </a:p>
      </dsp:txBody>
      <dsp:txXfrm>
        <a:off x="3218910" y="466031"/>
        <a:ext cx="1753032" cy="1168687"/>
      </dsp:txXfrm>
    </dsp:sp>
    <dsp:sp modelId="{57FAB62F-286E-454D-A5D3-298D7D2E2474}">
      <dsp:nvSpPr>
        <dsp:cNvPr id="0" name=""/>
        <dsp:cNvSpPr/>
      </dsp:nvSpPr>
      <dsp:spPr>
        <a:xfrm>
          <a:off x="5264114" y="466031"/>
          <a:ext cx="2921719" cy="1168687"/>
        </a:xfrm>
        <a:prstGeom prst="chevron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tx2"/>
              </a:solidFill>
            </a:rPr>
            <a:t>REST API</a:t>
          </a:r>
        </a:p>
      </dsp:txBody>
      <dsp:txXfrm>
        <a:off x="5848458" y="466031"/>
        <a:ext cx="1753032" cy="1168687"/>
      </dsp:txXfrm>
    </dsp:sp>
    <dsp:sp modelId="{ADBE2477-A858-4482-9884-BB20B3F9CFB2}">
      <dsp:nvSpPr>
        <dsp:cNvPr id="0" name=""/>
        <dsp:cNvSpPr/>
      </dsp:nvSpPr>
      <dsp:spPr>
        <a:xfrm>
          <a:off x="7893661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err="1"/>
            <a:t>Airtable</a:t>
          </a:r>
          <a:endParaRPr lang="en-US" sz="3300" kern="1200"/>
        </a:p>
      </dsp:txBody>
      <dsp:txXfrm>
        <a:off x="8478005" y="466031"/>
        <a:ext cx="1753032" cy="116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F4AA2-58E2-4B81-B704-8BF2F09C029A}">
      <dsp:nvSpPr>
        <dsp:cNvPr id="0" name=""/>
        <dsp:cNvSpPr/>
      </dsp:nvSpPr>
      <dsp:spPr>
        <a:xfrm>
          <a:off x="5019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Revit</a:t>
          </a:r>
        </a:p>
      </dsp:txBody>
      <dsp:txXfrm>
        <a:off x="589363" y="466031"/>
        <a:ext cx="1753032" cy="1168687"/>
      </dsp:txXfrm>
    </dsp:sp>
    <dsp:sp modelId="{8D56D1DC-A305-45AB-A97C-D315DF491511}">
      <dsp:nvSpPr>
        <dsp:cNvPr id="0" name=""/>
        <dsp:cNvSpPr/>
      </dsp:nvSpPr>
      <dsp:spPr>
        <a:xfrm>
          <a:off x="2634566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Dynamo</a:t>
          </a:r>
        </a:p>
      </dsp:txBody>
      <dsp:txXfrm>
        <a:off x="3218910" y="466031"/>
        <a:ext cx="1753032" cy="1168687"/>
      </dsp:txXfrm>
    </dsp:sp>
    <dsp:sp modelId="{57FAB62F-286E-454D-A5D3-298D7D2E2474}">
      <dsp:nvSpPr>
        <dsp:cNvPr id="0" name=""/>
        <dsp:cNvSpPr/>
      </dsp:nvSpPr>
      <dsp:spPr>
        <a:xfrm>
          <a:off x="5264114" y="466031"/>
          <a:ext cx="2921719" cy="1168687"/>
        </a:xfrm>
        <a:prstGeom prst="chevron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tx2"/>
              </a:solidFill>
            </a:rPr>
            <a:t>REST API</a:t>
          </a:r>
        </a:p>
      </dsp:txBody>
      <dsp:txXfrm>
        <a:off x="5848458" y="466031"/>
        <a:ext cx="1753032" cy="1168687"/>
      </dsp:txXfrm>
    </dsp:sp>
    <dsp:sp modelId="{ADBE2477-A858-4482-9884-BB20B3F9CFB2}">
      <dsp:nvSpPr>
        <dsp:cNvPr id="0" name=""/>
        <dsp:cNvSpPr/>
      </dsp:nvSpPr>
      <dsp:spPr>
        <a:xfrm>
          <a:off x="7893661" y="466031"/>
          <a:ext cx="2921719" cy="1168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err="1"/>
            <a:t>Airtable</a:t>
          </a:r>
          <a:endParaRPr lang="en-US" sz="3300" kern="1200"/>
        </a:p>
      </dsp:txBody>
      <dsp:txXfrm>
        <a:off x="8478005" y="466031"/>
        <a:ext cx="1753032" cy="116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77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3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14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75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3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24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9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4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7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7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2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cap="all" spc="100" baseline="0"/>
              <a:t>Subtitle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2 Line </a:t>
            </a:r>
            <a:br>
              <a:rPr lang="en-US"/>
            </a:br>
            <a:r>
              <a:rPr lang="en-US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/>
              <a:t>3 line</a:t>
            </a:r>
            <a:br>
              <a:rPr lang="en-US"/>
            </a:br>
            <a:r>
              <a:rPr lang="en-US"/>
              <a:t>Project</a:t>
            </a:r>
            <a:br>
              <a:rPr lang="en-US"/>
            </a:br>
            <a:r>
              <a:rPr lang="en-US"/>
              <a:t>Name</a:t>
            </a:r>
            <a:br>
              <a:rPr lang="en-US"/>
            </a:b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Click to add text, indent spec details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irtabl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irtable.com/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airtable.com/accou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api.airtable.com/v0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airtable.com/account" TargetMode="External"/><Relationship Id="rId4" Type="http://schemas.openxmlformats.org/officeDocument/2006/relationships/hyperlink" Target="https://airtable.com/ap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ntonTomasetti/D2.ConferenceHandouts/tree/main/2022/Digital%20Built%20Week%20Americas%20(Anaheim)/3.2.08%20AirTable%20for%20Version%20Tracking%20of%20Revit%20Details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931982" cy="1846994"/>
          </a:xfrm>
        </p:spPr>
        <p:txBody>
          <a:bodyPr/>
          <a:lstStyle/>
          <a:p>
            <a:r>
              <a:rPr lang="en-US" sz="3200" err="1"/>
              <a:t>AirTable</a:t>
            </a:r>
            <a:r>
              <a:rPr lang="en-US" sz="3200"/>
              <a:t> for Version Tracking of Revit Details 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FF11CDF-6D5D-BC48-B128-D624D1F89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June 16, 2022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17CCCD1-F1BA-D14A-937A-407BDC114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648517" cy="1654746"/>
          </a:xfrm>
        </p:spPr>
        <p:txBody>
          <a:bodyPr>
            <a:normAutofit fontScale="92500"/>
          </a:bodyPr>
          <a:lstStyle/>
          <a:p>
            <a:r>
              <a:rPr lang="en-US"/>
              <a:t>Sean McDonald, Corporate BIM Manager</a:t>
            </a:r>
          </a:p>
          <a:p>
            <a:r>
              <a:rPr lang="en-US"/>
              <a:t>Dr. Kristopher Dane, Director of Digital Design</a:t>
            </a:r>
          </a:p>
          <a:p>
            <a:endParaRPr lang="en-US"/>
          </a:p>
          <a:p>
            <a:r>
              <a:rPr lang="en-US"/>
              <a:t>Digital Built Week Americas</a:t>
            </a:r>
          </a:p>
          <a:p>
            <a:r>
              <a:rPr lang="en-US"/>
              <a:t>Anaheim, California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416451-3726-45A9-8EF7-7349D39E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9" y="1360086"/>
            <a:ext cx="2854942" cy="2632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00625-6680-485A-BF01-D67122BD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548" y="4394973"/>
            <a:ext cx="1762305" cy="1327764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CCCC434-2B17-4502-AFD0-AC2980CF8513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-25047" y="3568260"/>
            <a:ext cx="2692084" cy="289105"/>
          </a:xfrm>
          <a:prstGeom prst="bentConnector2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0197213-F271-4A1D-93C9-2BB20531D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543" y="3683876"/>
            <a:ext cx="1367628" cy="29573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BE5AF1-A758-4E92-9047-61E440F42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319" y="4501217"/>
            <a:ext cx="2259102" cy="2025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0676D7-B4A9-46CC-877B-413C533EE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0" y="4546410"/>
            <a:ext cx="2279221" cy="19355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31E93A3-061E-48A8-9314-F7E605183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183" y="158448"/>
            <a:ext cx="2349298" cy="9024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199E50E-5B0C-45EC-B956-77EE55331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733" y="1188025"/>
            <a:ext cx="6420931" cy="26952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8BFD2B-7609-47F5-A372-EB496E244C45}"/>
              </a:ext>
            </a:extLst>
          </p:cNvPr>
          <p:cNvSpPr/>
          <p:nvPr/>
        </p:nvSpPr>
        <p:spPr>
          <a:xfrm>
            <a:off x="5554055" y="2859942"/>
            <a:ext cx="1716752" cy="36925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21F26A8-E278-4AB4-AFAE-5BDF35756207}"/>
              </a:ext>
            </a:extLst>
          </p:cNvPr>
          <p:cNvCxnSpPr>
            <a:stCxn id="43" idx="3"/>
          </p:cNvCxnSpPr>
          <p:nvPr/>
        </p:nvCxnSpPr>
        <p:spPr>
          <a:xfrm>
            <a:off x="7066481" y="609694"/>
            <a:ext cx="477319" cy="506110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458CED-262C-4AA1-9B61-18B8BDB61451}"/>
              </a:ext>
            </a:extLst>
          </p:cNvPr>
          <p:cNvCxnSpPr>
            <a:cxnSpLocks/>
          </p:cNvCxnSpPr>
          <p:nvPr/>
        </p:nvCxnSpPr>
        <p:spPr>
          <a:xfrm>
            <a:off x="3227853" y="5162550"/>
            <a:ext cx="63929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C4E57BD-7BAD-47FE-9AE7-B535EA8224F2}"/>
              </a:ext>
            </a:extLst>
          </p:cNvPr>
          <p:cNvSpPr/>
          <p:nvPr/>
        </p:nvSpPr>
        <p:spPr>
          <a:xfrm>
            <a:off x="5875835" y="4315127"/>
            <a:ext cx="5374295" cy="238442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0EF90EA-C7C6-4450-8365-AB0FFAFCD2B6}"/>
              </a:ext>
            </a:extLst>
          </p:cNvPr>
          <p:cNvCxnSpPr>
            <a:cxnSpLocks/>
          </p:cNvCxnSpPr>
          <p:nvPr/>
        </p:nvCxnSpPr>
        <p:spPr>
          <a:xfrm>
            <a:off x="5236538" y="5162550"/>
            <a:ext cx="63929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1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AirTable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https://airtable.com/</a:t>
            </a:r>
            <a:br>
              <a:rPr lang="en-US"/>
            </a:br>
            <a:r>
              <a:rPr lang="en-US"/>
              <a:t>Free signup</a:t>
            </a:r>
          </a:p>
          <a:p>
            <a:r>
              <a:rPr lang="en-US"/>
              <a:t>Add a base</a:t>
            </a:r>
          </a:p>
          <a:p>
            <a:r>
              <a:rPr lang="en-US"/>
              <a:t>Add columns for what is to be tracked</a:t>
            </a:r>
          </a:p>
          <a:p>
            <a:pPr lvl="1"/>
            <a:r>
              <a:rPr lang="en-US"/>
              <a:t>View Name, Title on Sheet, GUID, </a:t>
            </a:r>
            <a:r>
              <a:rPr lang="en-US" err="1"/>
              <a:t>etc</a:t>
            </a:r>
            <a:r>
              <a:rPr lang="en-US"/>
              <a:t>…</a:t>
            </a:r>
            <a:br>
              <a:rPr lang="en-US"/>
            </a:br>
            <a:r>
              <a:rPr lang="en-US"/>
              <a:t>Text fields</a:t>
            </a:r>
          </a:p>
          <a:p>
            <a:pPr lvl="1"/>
            <a:r>
              <a:rPr lang="en-US"/>
              <a:t>Version Number</a:t>
            </a:r>
            <a:br>
              <a:rPr lang="en-US"/>
            </a:br>
            <a:r>
              <a:rPr lang="en-US"/>
              <a:t>Will be calculated</a:t>
            </a:r>
          </a:p>
          <a:p>
            <a:pPr lvl="1"/>
            <a:r>
              <a:rPr lang="en-US"/>
              <a:t>Modified, Created</a:t>
            </a:r>
            <a:br>
              <a:rPr lang="en-US"/>
            </a:br>
            <a:r>
              <a:rPr lang="en-US"/>
              <a:t>Built in fields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1E003-8C22-4705-94F1-B7EA7A34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748" y="1790700"/>
            <a:ext cx="1057423" cy="132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D276B-DE82-4D15-86ED-70BA5FB4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90" y="3429000"/>
            <a:ext cx="6074558" cy="389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7B0C8-7FFD-46E4-B0EA-C2769D706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290" y="4038686"/>
            <a:ext cx="1895740" cy="476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88DD19-DC39-487E-913F-7EF106A6B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227" y="4189944"/>
            <a:ext cx="2649145" cy="23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Add table for change requests</a:t>
            </a:r>
          </a:p>
          <a:p>
            <a:r>
              <a:rPr lang="en-US"/>
              <a:t>Effected Detail ID field is a link to the details list</a:t>
            </a:r>
          </a:p>
          <a:p>
            <a:r>
              <a:rPr lang="en-US" err="1"/>
              <a:t>ChangeID</a:t>
            </a:r>
            <a:r>
              <a:rPr lang="en-US"/>
              <a:t> can be calculated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the Process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C1AC5F-37A7-4A78-B620-5E00EF0D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9" y="1733782"/>
            <a:ext cx="11084041" cy="1032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B785A9-1154-4D52-93B4-C765DCD4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95" y="4215150"/>
            <a:ext cx="3161600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5B86FD-14B7-4078-82EC-BE12CD7AC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39" y="2762540"/>
            <a:ext cx="2613167" cy="18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Add table for tracking completion of updates</a:t>
            </a:r>
          </a:p>
          <a:p>
            <a:pPr lvl="1"/>
            <a:r>
              <a:rPr lang="en-US"/>
              <a:t>Change request is link to change request</a:t>
            </a:r>
          </a:p>
          <a:p>
            <a:r>
              <a:rPr lang="en-US"/>
              <a:t>Update ID link gets added to change request table</a:t>
            </a:r>
          </a:p>
          <a:p>
            <a:r>
              <a:rPr lang="en-US"/>
              <a:t>Rollup counting Update ID to track complete</a:t>
            </a:r>
            <a:br>
              <a:rPr lang="en-US"/>
            </a:br>
            <a:r>
              <a:rPr lang="en-US"/>
              <a:t>Gives a 0 if not complete and 1 if complete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the Process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61775-27EA-476B-85B3-F76B9BC9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29" y="1790700"/>
            <a:ext cx="8367511" cy="118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E26FC-17DB-4E3F-8E99-AADA5EEA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84" y="3268979"/>
            <a:ext cx="2886569" cy="29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6275070" cy="4381500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r>
              <a:rPr lang="en-US"/>
              <a:t>In the Details list table</a:t>
            </a:r>
          </a:p>
          <a:p>
            <a:pPr lvl="1"/>
            <a:r>
              <a:rPr lang="en-US"/>
              <a:t>Change Requests is added</a:t>
            </a:r>
          </a:p>
          <a:p>
            <a:pPr lvl="1"/>
            <a:r>
              <a:rPr lang="en-US"/>
              <a:t>Number of Requests is a count of requests</a:t>
            </a:r>
            <a:br>
              <a:rPr lang="en-US"/>
            </a:br>
            <a:r>
              <a:rPr lang="en-US"/>
              <a:t>Count of Change ID from request table</a:t>
            </a:r>
          </a:p>
          <a:p>
            <a:pPr lvl="1"/>
            <a:r>
              <a:rPr lang="en-US"/>
              <a:t>Complete Requests is a sum of values from complete rollup in request table. </a:t>
            </a:r>
            <a:br>
              <a:rPr lang="en-US"/>
            </a:br>
            <a:r>
              <a:rPr lang="en-US"/>
              <a:t>A total of all complete requests to a detail</a:t>
            </a:r>
          </a:p>
          <a:p>
            <a:pPr lvl="1"/>
            <a:r>
              <a:rPr lang="en-US"/>
              <a:t>Incomplete requests is Number of Requests – Complete Requests</a:t>
            </a:r>
          </a:p>
          <a:p>
            <a:pPr lvl="1"/>
            <a:r>
              <a:rPr lang="en-US"/>
              <a:t>Version number is Complete Requests + 1</a:t>
            </a:r>
            <a:br>
              <a:rPr lang="en-US"/>
            </a:br>
            <a:r>
              <a:rPr lang="en-US"/>
              <a:t>So we start at version 1 instead of 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the Process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FBD1-742A-4EB9-9B8A-90016D25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9" y="1813560"/>
            <a:ext cx="10069330" cy="438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87184-C605-4651-AE99-3FDC54FA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79" y="2274631"/>
            <a:ext cx="3222009" cy="1829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24FEF7-A190-42B3-8801-FD3A19BD4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79" y="4179548"/>
            <a:ext cx="3222009" cy="19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6275070" cy="4381500"/>
          </a:xfrm>
        </p:spPr>
        <p:txBody>
          <a:bodyPr>
            <a:normAutofit/>
          </a:bodyPr>
          <a:lstStyle/>
          <a:p>
            <a:r>
              <a:rPr lang="en-US"/>
              <a:t>In change request</a:t>
            </a:r>
          </a:p>
          <a:p>
            <a:pPr lvl="1"/>
            <a:r>
              <a:rPr lang="en-US"/>
              <a:t>Add a new view for incomplete requests</a:t>
            </a:r>
            <a:br>
              <a:rPr lang="en-US"/>
            </a:br>
            <a:r>
              <a:rPr lang="en-US"/>
              <a:t>Filter by complete = 0</a:t>
            </a:r>
          </a:p>
          <a:p>
            <a:r>
              <a:rPr lang="en-US"/>
              <a:t>In change complete </a:t>
            </a:r>
          </a:p>
          <a:p>
            <a:pPr lvl="1"/>
            <a:r>
              <a:rPr lang="en-US"/>
              <a:t>Limit the change request field to the incomplete requests view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the Process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7F7E0-7DA3-4BE7-B7AC-2AB035B6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49" y="1784079"/>
            <a:ext cx="6275070" cy="1644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51A89-CDE2-446B-996D-C38B8793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3981450"/>
            <a:ext cx="2379119" cy="1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7235190" cy="4381500"/>
          </a:xfrm>
        </p:spPr>
        <p:txBody>
          <a:bodyPr>
            <a:normAutofit/>
          </a:bodyPr>
          <a:lstStyle/>
          <a:p>
            <a:r>
              <a:rPr lang="en-US"/>
              <a:t>Add and share Forms for both the Request and Complete tables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the Process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2361F-FDEA-4BC1-9311-7E94DFA5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9" y="2157741"/>
            <a:ext cx="499872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33980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1590"/>
            <a:ext cx="10820400" cy="4880610"/>
          </a:xfrm>
        </p:spPr>
        <p:txBody>
          <a:bodyPr/>
          <a:lstStyle/>
          <a:p>
            <a:r>
              <a:rPr lang="en-US">
                <a:hlinkClick r:id="rId3"/>
              </a:rPr>
              <a:t>https://airtable.com/api</a:t>
            </a:r>
            <a:endParaRPr lang="en-US"/>
          </a:p>
          <a:p>
            <a:pPr lvl="1"/>
            <a:r>
              <a:rPr lang="en-US"/>
              <a:t>Get table ID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hlinkClick r:id="rId4"/>
              </a:rPr>
              <a:t>https://airtable.com/account</a:t>
            </a:r>
            <a:endParaRPr lang="en-US"/>
          </a:p>
          <a:p>
            <a:pPr lvl="1"/>
            <a:r>
              <a:rPr lang="en-US"/>
              <a:t>Get API Key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</a:t>
            </a:r>
            <a:r>
              <a:rPr lang="en-US" err="1"/>
              <a:t>AirTable</a:t>
            </a:r>
            <a:r>
              <a:rPr lang="en-US"/>
              <a:t>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886C0B-4E14-49C2-8BB3-3D2031459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79" y="2095314"/>
            <a:ext cx="4953691" cy="1333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09890F-3A62-4BD7-8B52-47BA69CA6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79" y="4661202"/>
            <a:ext cx="4953691" cy="13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5410200" cy="4714875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Introduction </a:t>
            </a:r>
          </a:p>
          <a:p>
            <a:pPr lvl="1"/>
            <a:r>
              <a:rPr lang="en-US"/>
              <a:t>Digital Design at Thornton Tomasetti</a:t>
            </a:r>
          </a:p>
          <a:p>
            <a:pPr lvl="1"/>
            <a:r>
              <a:rPr lang="en-US"/>
              <a:t>Speakers</a:t>
            </a:r>
          </a:p>
          <a:p>
            <a:r>
              <a:rPr lang="en-US" b="1"/>
              <a:t>Problem</a:t>
            </a:r>
          </a:p>
          <a:p>
            <a:r>
              <a:rPr lang="en-US" b="1"/>
              <a:t>Solution</a:t>
            </a:r>
          </a:p>
          <a:p>
            <a:pPr lvl="1"/>
            <a:r>
              <a:rPr lang="en-US"/>
              <a:t>Revit Model</a:t>
            </a:r>
          </a:p>
          <a:p>
            <a:pPr lvl="1"/>
            <a:r>
              <a:rPr lang="en-US" err="1"/>
              <a:t>Airtable</a:t>
            </a:r>
            <a:endParaRPr lang="en-US"/>
          </a:p>
          <a:p>
            <a:pPr lvl="1"/>
            <a:r>
              <a:rPr lang="en-US"/>
              <a:t>Rest API</a:t>
            </a:r>
          </a:p>
          <a:p>
            <a:pPr lvl="1"/>
            <a:r>
              <a:rPr lang="en-US"/>
              <a:t>Dynamo</a:t>
            </a:r>
          </a:p>
          <a:p>
            <a:r>
              <a:rPr lang="en-US" b="1"/>
              <a:t>Conclusion</a:t>
            </a:r>
          </a:p>
          <a:p>
            <a:r>
              <a:rPr lang="en-US" b="1"/>
              <a:t>Q/A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dynamo Script</a:t>
            </a:r>
          </a:p>
        </p:txBody>
      </p:sp>
    </p:spTree>
    <p:extLst>
      <p:ext uri="{BB962C8B-B14F-4D97-AF65-F5344CB8AC3E}">
        <p14:creationId xmlns:p14="http://schemas.microsoft.com/office/powerpoint/2010/main" val="3755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Taking it step by step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Parts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2B83A-1326-4AD8-8270-7C72CB794E28}"/>
              </a:ext>
            </a:extLst>
          </p:cNvPr>
          <p:cNvSpPr txBox="1"/>
          <p:nvPr/>
        </p:nvSpPr>
        <p:spPr>
          <a:xfrm>
            <a:off x="5709423" y="1817649"/>
            <a:ext cx="591014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Script 1: Grab from Revit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Get all details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Send to </a:t>
            </a:r>
            <a:r>
              <a:rPr lang="en-US" err="1"/>
              <a:t>AirTable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3E71B-0CA4-409B-8E5F-5DBB86E8068C}"/>
              </a:ext>
            </a:extLst>
          </p:cNvPr>
          <p:cNvSpPr txBox="1"/>
          <p:nvPr/>
        </p:nvSpPr>
        <p:spPr>
          <a:xfrm>
            <a:off x="5709424" y="3248749"/>
            <a:ext cx="5687122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Step 2: Grab from </a:t>
            </a:r>
            <a:r>
              <a:rPr lang="en-US" err="1"/>
              <a:t>Airtable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Get versions from </a:t>
            </a:r>
            <a:r>
              <a:rPr lang="en-US" err="1">
                <a:solidFill>
                  <a:schemeClr val="tx1"/>
                </a:solidFill>
              </a:rPr>
              <a:t>AirTable</a:t>
            </a:r>
            <a:endParaRPr lang="en-US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Put in detail views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6B4EF-7D93-4E61-88C9-C807C1955945}"/>
              </a:ext>
            </a:extLst>
          </p:cNvPr>
          <p:cNvSpPr txBox="1"/>
          <p:nvPr/>
        </p:nvSpPr>
        <p:spPr>
          <a:xfrm>
            <a:off x="5709424" y="4977728"/>
            <a:ext cx="448279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Step 3: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versions in a file vs </a:t>
            </a:r>
            <a:r>
              <a:rPr lang="en-US" err="1"/>
              <a:t>AirTable</a:t>
            </a:r>
            <a:endParaRPr lang="en-US">
              <a:solidFill>
                <a:schemeClr val="tx1"/>
              </a:solidFill>
            </a:endParaRPr>
          </a:p>
          <a:p>
            <a:pPr algn="l"/>
            <a:endParaRPr lang="en-US"/>
          </a:p>
          <a:p>
            <a:pPr algn="l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4871A-AF47-423F-9C88-36566FFE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2" y="1696523"/>
            <a:ext cx="3803916" cy="1156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05879-1EE6-41BE-B28D-240521D2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0" y="3101306"/>
            <a:ext cx="5054860" cy="1209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AA560E-8C26-471C-898F-B3EAF272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4" y="4685295"/>
            <a:ext cx="5267432" cy="1042066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A43335-8376-4ECC-844C-FD0DCAB43EDF}"/>
              </a:ext>
            </a:extLst>
          </p:cNvPr>
          <p:cNvSpPr/>
          <p:nvPr/>
        </p:nvSpPr>
        <p:spPr>
          <a:xfrm>
            <a:off x="9484028" y="236680"/>
            <a:ext cx="2462907" cy="1017748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We’re providing all of this to you via GitHub!</a:t>
            </a:r>
          </a:p>
        </p:txBody>
      </p:sp>
    </p:spTree>
    <p:extLst>
      <p:ext uri="{BB962C8B-B14F-4D97-AF65-F5344CB8AC3E}">
        <p14:creationId xmlns:p14="http://schemas.microsoft.com/office/powerpoint/2010/main" val="6441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4170"/>
            <a:ext cx="10820400" cy="43815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Dynamo Packages</a:t>
            </a:r>
          </a:p>
          <a:p>
            <a:pPr lvl="1"/>
            <a:r>
              <a:rPr lang="en-US" err="1"/>
              <a:t>DynaWeb</a:t>
            </a:r>
            <a:r>
              <a:rPr lang="en-US"/>
              <a:t> (https://radumg.github.io/DynaWeb/)</a:t>
            </a:r>
          </a:p>
          <a:p>
            <a:pPr lvl="1"/>
            <a:r>
              <a:rPr lang="en-US" err="1"/>
              <a:t>JsonData</a:t>
            </a:r>
            <a:endParaRPr lang="en-US"/>
          </a:p>
          <a:p>
            <a:pPr lvl="1"/>
            <a:r>
              <a:rPr lang="en-US"/>
              <a:t>Rhythm</a:t>
            </a:r>
          </a:p>
          <a:p>
            <a:pPr lvl="1"/>
            <a:endParaRPr lang="en-US"/>
          </a:p>
          <a:p>
            <a:r>
              <a:rPr lang="en-US"/>
              <a:t>Revit Version 2022</a:t>
            </a:r>
          </a:p>
          <a:p>
            <a:endParaRPr lang="en-US"/>
          </a:p>
          <a:p>
            <a:r>
              <a:rPr lang="en-US"/>
              <a:t>Revit file with custom view parameters</a:t>
            </a:r>
          </a:p>
          <a:p>
            <a:pPr lvl="1"/>
            <a:r>
              <a:rPr lang="en-US" err="1"/>
              <a:t>DetailVersion</a:t>
            </a:r>
            <a:endParaRPr lang="en-US"/>
          </a:p>
          <a:p>
            <a:pPr lvl="1"/>
            <a:r>
              <a:rPr lang="en-US" err="1"/>
              <a:t>AirTableID</a:t>
            </a:r>
            <a:endParaRPr lang="en-US"/>
          </a:p>
          <a:p>
            <a:endParaRPr lang="en-US">
              <a:solidFill>
                <a:srgbClr val="885D3B"/>
              </a:solidFill>
              <a:effectLst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77D774-EFFE-4814-9116-2A9CD42E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682" y="1414170"/>
            <a:ext cx="4382112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4170"/>
            <a:ext cx="10820400" cy="4381500"/>
          </a:xfrm>
        </p:spPr>
        <p:txBody>
          <a:bodyPr/>
          <a:lstStyle/>
          <a:p>
            <a:r>
              <a:rPr lang="en-US"/>
              <a:t>Header:</a:t>
            </a:r>
          </a:p>
          <a:p>
            <a:pPr lvl="1"/>
            <a:r>
              <a:rPr lang="en-US"/>
              <a:t>Request URL</a:t>
            </a:r>
            <a:br>
              <a:rPr lang="en-US"/>
            </a:br>
            <a:r>
              <a:rPr lang="en-US" err="1"/>
              <a:t>Airtable</a:t>
            </a:r>
            <a:r>
              <a:rPr lang="en-US"/>
              <a:t> API address : </a:t>
            </a:r>
            <a:r>
              <a:rPr lang="en-US">
                <a:solidFill>
                  <a:srgbClr val="885D3B"/>
                </a:solidFill>
                <a:effectLst/>
                <a:hlinkClick r:id="rId3"/>
              </a:rPr>
              <a:t>https://api.airtable.com/v0/</a:t>
            </a:r>
            <a:br>
              <a:rPr lang="en-US">
                <a:solidFill>
                  <a:srgbClr val="885D3B"/>
                </a:solidFill>
                <a:effectLst/>
              </a:rPr>
            </a:br>
            <a:r>
              <a:rPr lang="en-US"/>
              <a:t>Base ID : get from your </a:t>
            </a:r>
            <a:r>
              <a:rPr lang="en-US">
                <a:hlinkClick r:id="rId4"/>
              </a:rPr>
              <a:t>https://airtable.com/api</a:t>
            </a:r>
            <a:br>
              <a:rPr lang="en-US"/>
            </a:br>
            <a:r>
              <a:rPr lang="en-US"/>
              <a:t>Table Name : plain text name of the table</a:t>
            </a:r>
          </a:p>
          <a:p>
            <a:pPr lvl="1"/>
            <a:r>
              <a:rPr lang="en-US"/>
              <a:t>Authorization</a:t>
            </a:r>
            <a:br>
              <a:rPr lang="en-US"/>
            </a:br>
            <a:r>
              <a:rPr lang="en-US"/>
              <a:t>By bearer key : from </a:t>
            </a:r>
            <a:r>
              <a:rPr lang="en-US">
                <a:hlinkClick r:id="rId5"/>
              </a:rPr>
              <a:t>https://airtable.com/account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Method</a:t>
            </a:r>
            <a:br>
              <a:rPr lang="en-US"/>
            </a:br>
            <a:r>
              <a:rPr lang="en-US"/>
              <a:t>Post </a:t>
            </a:r>
          </a:p>
          <a:p>
            <a:pPr lvl="1"/>
            <a:endParaRPr lang="en-US">
              <a:solidFill>
                <a:srgbClr val="885D3B"/>
              </a:solidFill>
              <a:effectLst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View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FDB55-8278-4FC3-A18C-4D175BA0E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612" y="1755485"/>
            <a:ext cx="3947916" cy="964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00817-953D-4CD5-B48B-A816692DE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0612" y="3052470"/>
            <a:ext cx="3248805" cy="1093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CC9C0-80E6-4C57-8857-C4603761B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612" y="4467080"/>
            <a:ext cx="1778837" cy="10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4170"/>
            <a:ext cx="10820400" cy="4381500"/>
          </a:xfrm>
        </p:spPr>
        <p:txBody>
          <a:bodyPr/>
          <a:lstStyle/>
          <a:p>
            <a:r>
              <a:rPr lang="en-US"/>
              <a:t>Body:</a:t>
            </a:r>
          </a:p>
          <a:p>
            <a:pPr lvl="1"/>
            <a:r>
              <a:rPr lang="en-US"/>
              <a:t>Collect elements and convert to JSON</a:t>
            </a:r>
          </a:p>
          <a:p>
            <a:pPr lvl="1"/>
            <a:endParaRPr lang="en-US"/>
          </a:p>
          <a:p>
            <a:pPr lvl="1"/>
            <a:r>
              <a:rPr lang="en-US"/>
              <a:t>Reformat for </a:t>
            </a:r>
            <a:r>
              <a:rPr lang="en-US" err="1"/>
              <a:t>DynaWeb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>
              <a:solidFill>
                <a:srgbClr val="885D3B"/>
              </a:solidFill>
              <a:effectLst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View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F1FE-11D4-4B60-9C8F-1BEE34E0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20" y="1263029"/>
            <a:ext cx="5769685" cy="1425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0D3C24-F892-43A9-824E-434BCB22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59" y="3497874"/>
            <a:ext cx="10219746" cy="21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4170"/>
            <a:ext cx="10820400" cy="4381500"/>
          </a:xfrm>
        </p:spPr>
        <p:txBody>
          <a:bodyPr/>
          <a:lstStyle/>
          <a:p>
            <a:r>
              <a:rPr lang="en-US"/>
              <a:t>Generate Request and execute:</a:t>
            </a:r>
          </a:p>
          <a:p>
            <a:pPr lvl="1"/>
            <a:r>
              <a:rPr lang="en-US"/>
              <a:t>Create request:</a:t>
            </a:r>
            <a:br>
              <a:rPr lang="en-US"/>
            </a:br>
            <a:r>
              <a:rPr lang="en-US"/>
              <a:t>Header + Body Type + Body + Parameter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Execute and monitor response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Grab ID and pass to Revit View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>
              <a:solidFill>
                <a:srgbClr val="885D3B"/>
              </a:solidFill>
              <a:effectLst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View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30D73-8037-4E8B-9A1B-81E123F6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03" y="1410959"/>
            <a:ext cx="2680086" cy="1454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CBC986-8FDD-4C60-9BB5-2458BB14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03" y="3017004"/>
            <a:ext cx="3116970" cy="1267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EDE4EC-8AEF-4FAB-AF3D-C19BA236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03" y="4406167"/>
            <a:ext cx="3295159" cy="17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4170"/>
            <a:ext cx="10820400" cy="4381500"/>
          </a:xfrm>
        </p:spPr>
        <p:txBody>
          <a:bodyPr/>
          <a:lstStyle/>
          <a:p>
            <a:r>
              <a:rPr lang="en-US"/>
              <a:t>Loop</a:t>
            </a:r>
          </a:p>
          <a:p>
            <a:pPr lvl="1"/>
            <a:r>
              <a:rPr lang="en-US"/>
              <a:t>Filter out previously added views</a:t>
            </a:r>
          </a:p>
          <a:p>
            <a:pPr lvl="1"/>
            <a:r>
              <a:rPr lang="en-US"/>
              <a:t>Loop the request for each view</a:t>
            </a:r>
          </a:p>
          <a:p>
            <a:pPr lvl="1"/>
            <a:endParaRPr lang="en-US"/>
          </a:p>
          <a:p>
            <a:pPr lvl="1"/>
            <a:r>
              <a:rPr lang="en-US"/>
              <a:t>Grab current loop number for index</a:t>
            </a:r>
            <a:br>
              <a:rPr lang="en-US"/>
            </a:br>
            <a:r>
              <a:rPr lang="en-US"/>
              <a:t>Increment loop number</a:t>
            </a:r>
          </a:p>
          <a:p>
            <a:pPr lvl="1"/>
            <a:r>
              <a:rPr lang="en-US"/>
              <a:t>Reminder of node the same</a:t>
            </a:r>
          </a:p>
          <a:p>
            <a:pPr lvl="1"/>
            <a:endParaRPr lang="en-US"/>
          </a:p>
          <a:p>
            <a:pPr lvl="1"/>
            <a:endParaRPr lang="en-US">
              <a:solidFill>
                <a:srgbClr val="885D3B"/>
              </a:solidFill>
              <a:effectLst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All Views to </a:t>
            </a:r>
            <a:r>
              <a:rPr lang="en-US" err="1"/>
              <a:t>AirTable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78DC2-3695-4D9B-8FDC-F89DBAB9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4" y="2761288"/>
            <a:ext cx="2445911" cy="144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51FB24-81D4-4CD1-A928-378C0D13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94887"/>
            <a:ext cx="9814828" cy="1637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2CE427-F28E-4D74-801D-99C79AA6F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764" y="1276739"/>
            <a:ext cx="2925257" cy="11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Header</a:t>
            </a:r>
          </a:p>
          <a:p>
            <a:pPr lvl="1"/>
            <a:r>
              <a:rPr lang="en-US"/>
              <a:t>Build URL</a:t>
            </a:r>
          </a:p>
          <a:p>
            <a:pPr lvl="1"/>
            <a:r>
              <a:rPr lang="en-US"/>
              <a:t>Method</a:t>
            </a:r>
            <a:br>
              <a:rPr lang="en-US"/>
            </a:br>
            <a:r>
              <a:rPr lang="en-US"/>
              <a:t>Get</a:t>
            </a:r>
          </a:p>
          <a:p>
            <a:pPr lvl="1"/>
            <a:r>
              <a:rPr lang="en-US"/>
              <a:t>Authorization</a:t>
            </a:r>
            <a:br>
              <a:rPr lang="en-US"/>
            </a:br>
            <a:r>
              <a:rPr lang="en-US"/>
              <a:t>(same as previous)</a:t>
            </a:r>
          </a:p>
          <a:p>
            <a:pPr lvl="1"/>
            <a:endParaRPr lang="en-US"/>
          </a:p>
          <a:p>
            <a:pPr lvl="1"/>
            <a:r>
              <a:rPr lang="en-US"/>
              <a:t>Execute request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Data from Airtable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BA7491-E929-4885-9ECC-F5CA6932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48" y="1171157"/>
            <a:ext cx="4242503" cy="990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73E4A-11EE-454D-96F1-5449740E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48" y="2299253"/>
            <a:ext cx="2368709" cy="891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B5422E-CC40-40CE-8742-EF5FC99B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748" y="3253913"/>
            <a:ext cx="4242503" cy="1027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7D4FFE-BFFB-4511-8F82-D150E25FF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48" y="4422958"/>
            <a:ext cx="3124941" cy="7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Parse data</a:t>
            </a:r>
          </a:p>
          <a:p>
            <a:endParaRPr lang="en-US"/>
          </a:p>
          <a:p>
            <a:r>
              <a:rPr lang="en-US"/>
              <a:t>Extract Data</a:t>
            </a:r>
          </a:p>
          <a:p>
            <a:endParaRPr lang="en-US"/>
          </a:p>
          <a:p>
            <a:r>
              <a:rPr lang="en-US"/>
              <a:t>Reformat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Data from Airtable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D39D4-8F4D-40E3-AD5B-1E1DAE2D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648" y="1033272"/>
            <a:ext cx="4894554" cy="1976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F564E-205C-434F-A7CD-1FB0D2E7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48" y="3109852"/>
            <a:ext cx="2980225" cy="2426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BE878-F603-4000-8AF3-3F314ADE8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84" y="3109852"/>
            <a:ext cx="3180838" cy="2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Clear temp file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Write data to excel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Data from Airtable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E5191-005E-4A66-9935-6FC7AE03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1" y="1173078"/>
            <a:ext cx="6004264" cy="193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44FD4-B8CF-4973-874C-01B194FE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1" y="3246304"/>
            <a:ext cx="2610035" cy="1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Digital Design (D2) at Thornton Tomasetti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0926DB-C7B1-4D76-9F49-E98F44F6E210}"/>
              </a:ext>
            </a:extLst>
          </p:cNvPr>
          <p:cNvSpPr txBox="1">
            <a:spLocks/>
          </p:cNvSpPr>
          <p:nvPr/>
        </p:nvSpPr>
        <p:spPr>
          <a:xfrm>
            <a:off x="6928339" y="4719165"/>
            <a:ext cx="4722985" cy="18197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</a:rPr>
              <a:t>Why?</a:t>
            </a:r>
            <a:br>
              <a:rPr lang="en-US" b="1">
                <a:solidFill>
                  <a:schemeClr val="accent5"/>
                </a:solidFill>
              </a:rPr>
            </a:b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So project teams can do work that is worth their time; to focus on high value, high impact problems rather than the commodity activities.</a:t>
            </a:r>
            <a:br>
              <a:rPr lang="en-US" b="1">
                <a:solidFill>
                  <a:schemeClr val="accent5"/>
                </a:solidFill>
              </a:rPr>
            </a:br>
            <a:endParaRPr lang="en-US" b="1">
              <a:solidFill>
                <a:schemeClr val="accent5"/>
              </a:solidFill>
            </a:endParaRPr>
          </a:p>
          <a:p>
            <a:endParaRPr lang="en-US" b="1">
              <a:solidFill>
                <a:schemeClr val="accent5"/>
              </a:solidFill>
            </a:endParaRPr>
          </a:p>
          <a:p>
            <a:endParaRPr lang="en-US" b="1">
              <a:solidFill>
                <a:schemeClr val="accent5"/>
              </a:solidFill>
            </a:endParaRPr>
          </a:p>
        </p:txBody>
      </p:sp>
      <p:pic>
        <p:nvPicPr>
          <p:cNvPr id="10" name="Picture 4" descr="Image result for sinek golden circle">
            <a:extLst>
              <a:ext uri="{FF2B5EF4-FFF2-40B4-BE49-F238E27FC236}">
                <a16:creationId xmlns:a16="http://schemas.microsoft.com/office/drawing/2014/main" id="{0DCA536E-2834-43B7-916E-746F828E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84" y="1082650"/>
            <a:ext cx="3587686" cy="34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CF87FB-5EEA-41CB-8470-CF6794043C2D}"/>
              </a:ext>
            </a:extLst>
          </p:cNvPr>
          <p:cNvSpPr/>
          <p:nvPr/>
        </p:nvSpPr>
        <p:spPr>
          <a:xfrm>
            <a:off x="696478" y="1906676"/>
            <a:ext cx="1948247" cy="719797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2400"/>
              <a:t>Design</a:t>
            </a:r>
            <a:br>
              <a:rPr lang="en-US" sz="2400"/>
            </a:br>
            <a:r>
              <a:rPr lang="en-US" sz="2400"/>
              <a:t>Practices</a:t>
            </a: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B9CE4E-90D7-4798-B985-CA2178F29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0" t="57872"/>
          <a:stretch/>
        </p:blipFill>
        <p:spPr>
          <a:xfrm>
            <a:off x="4270359" y="4815092"/>
            <a:ext cx="1336972" cy="4495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0721D1-8B9F-4E9C-9267-414CD5013EB7}"/>
              </a:ext>
            </a:extLst>
          </p:cNvPr>
          <p:cNvSpPr/>
          <p:nvPr/>
        </p:nvSpPr>
        <p:spPr>
          <a:xfrm>
            <a:off x="2306384" y="3213923"/>
            <a:ext cx="2715065" cy="15052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Digital Design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E64750-73CD-4DF2-BA81-83D8436522A2}"/>
              </a:ext>
            </a:extLst>
          </p:cNvPr>
          <p:cNvSpPr/>
          <p:nvPr/>
        </p:nvSpPr>
        <p:spPr>
          <a:xfrm>
            <a:off x="3771750" y="2075299"/>
            <a:ext cx="3001109" cy="1795975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/>
              <a:t>Information Technology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5FCD49-3B43-4F7C-B1C6-DB959805602C}"/>
              </a:ext>
            </a:extLst>
          </p:cNvPr>
          <p:cNvSpPr/>
          <p:nvPr/>
        </p:nvSpPr>
        <p:spPr>
          <a:xfrm>
            <a:off x="3720231" y="4388861"/>
            <a:ext cx="2469553" cy="1357405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E6E53D-D083-4214-89C0-D0B27B8708AF}"/>
              </a:ext>
            </a:extLst>
          </p:cNvPr>
          <p:cNvSpPr/>
          <p:nvPr/>
        </p:nvSpPr>
        <p:spPr>
          <a:xfrm>
            <a:off x="685799" y="2626473"/>
            <a:ext cx="1988929" cy="3450601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Structural Engineering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Construction Engineering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Protective Design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Forensics</a:t>
            </a:r>
            <a:br>
              <a:rPr lang="en-US" sz="1600"/>
            </a:b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Renewal</a:t>
            </a:r>
          </a:p>
        </p:txBody>
      </p:sp>
    </p:spTree>
    <p:extLst>
      <p:ext uri="{BB962C8B-B14F-4D97-AF65-F5344CB8AC3E}">
        <p14:creationId xmlns:p14="http://schemas.microsoft.com/office/powerpoint/2010/main" val="33813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Adding to header</a:t>
            </a:r>
          </a:p>
          <a:p>
            <a:endParaRPr lang="en-US"/>
          </a:p>
          <a:p>
            <a:r>
              <a:rPr lang="en-US"/>
              <a:t>Extract pagination value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Remainder is the same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Pagination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26EFC-D83A-4E36-A6C1-3EE13B5D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25" y="1190391"/>
            <a:ext cx="1201108" cy="1168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71816-00C6-41BA-891F-83C067D59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825" y="2478182"/>
            <a:ext cx="6448148" cy="2068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E16AB-E9B6-4202-AE2C-B4C50975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19" y="4589783"/>
            <a:ext cx="8428212" cy="17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Creating a counter file</a:t>
            </a:r>
          </a:p>
          <a:p>
            <a:endParaRPr lang="en-US"/>
          </a:p>
          <a:p>
            <a:r>
              <a:rPr lang="en-US"/>
              <a:t>Updating counter file / loop</a:t>
            </a:r>
          </a:p>
          <a:p>
            <a:endParaRPr lang="en-US"/>
          </a:p>
          <a:p>
            <a:r>
              <a:rPr lang="en-US"/>
              <a:t>Loop until no pagination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7E88B-6C12-49A5-8C0E-C1E792BB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08" y="631164"/>
            <a:ext cx="4347850" cy="1370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1C690-1645-4E05-A17A-67F45A3C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9" y="4760881"/>
            <a:ext cx="1345504" cy="1538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E2931E-7579-4EEE-9ECE-072DB433B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08" y="2001285"/>
            <a:ext cx="5294049" cy="1455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1E5B01-5420-4111-8FEB-D55251E00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16" y="4704307"/>
            <a:ext cx="8605421" cy="1652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DC6E5F-6797-48B3-95A3-8643F2172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908" y="3429000"/>
            <a:ext cx="3858135" cy="120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Import data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Remainder script same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AEF92-0EE7-482C-A929-D3352610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69" y="1226521"/>
            <a:ext cx="7558131" cy="237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7E2F-90AE-426C-BE4E-026D4329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069" y="3663670"/>
            <a:ext cx="7590888" cy="21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Get all views with </a:t>
            </a:r>
            <a:r>
              <a:rPr lang="en-US" err="1"/>
              <a:t>AirTable</a:t>
            </a:r>
            <a:r>
              <a:rPr lang="en-US"/>
              <a:t> ID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Get </a:t>
            </a:r>
            <a:r>
              <a:rPr lang="en-US" err="1"/>
              <a:t>Airtable</a:t>
            </a:r>
            <a:r>
              <a:rPr lang="en-US"/>
              <a:t> ID</a:t>
            </a:r>
            <a:br>
              <a:rPr lang="en-US"/>
            </a:br>
            <a:r>
              <a:rPr lang="en-US"/>
              <a:t>Get Version Number</a:t>
            </a:r>
            <a:br>
              <a:rPr lang="en-US"/>
            </a:br>
            <a:r>
              <a:rPr lang="en-US"/>
              <a:t>Match ID</a:t>
            </a:r>
            <a:br>
              <a:rPr lang="en-US"/>
            </a:br>
            <a:r>
              <a:rPr lang="en-US"/>
              <a:t>Align Version</a:t>
            </a:r>
          </a:p>
          <a:p>
            <a:endParaRPr lang="en-US"/>
          </a:p>
          <a:p>
            <a:r>
              <a:rPr lang="en-US"/>
              <a:t>Update parameter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Views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E1D2E-2747-4451-8F76-CF25BE28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1" y="1088136"/>
            <a:ext cx="5998655" cy="1458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85E9A-3ACE-4A3E-A05F-AFA2644B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81" y="2601519"/>
            <a:ext cx="3049784" cy="1856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2C5AE3-6610-4B66-92D3-7AF49248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1" y="4562409"/>
            <a:ext cx="2359831" cy="1282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A9BE47-464D-41E5-BB6C-9900D53A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399" y="5023813"/>
            <a:ext cx="5267564" cy="12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Prep the local Excel file</a:t>
            </a:r>
          </a:p>
          <a:p>
            <a:endParaRPr lang="en-US"/>
          </a:p>
          <a:p>
            <a:r>
              <a:rPr lang="en-US"/>
              <a:t>Filter to drafting views with </a:t>
            </a:r>
            <a:r>
              <a:rPr lang="en-US" err="1"/>
              <a:t>AirTable</a:t>
            </a:r>
            <a:r>
              <a:rPr lang="en-US"/>
              <a:t> ID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First only for this run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Extract data from view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a View in a Project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F8129-36CE-404D-A907-4E7521CD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599" y="897806"/>
            <a:ext cx="3152313" cy="1794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AD8D1-937E-4DFB-9095-FA958D3B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78" y="2797307"/>
            <a:ext cx="5018843" cy="1093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1371-069D-4C6F-A115-A6809CB4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178" y="4283210"/>
            <a:ext cx="1379452" cy="1114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0C9B0-6EDD-460A-8634-B909FD156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67" y="4654906"/>
            <a:ext cx="2236154" cy="15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Build the header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Execute the request &amp; parse response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Extract Data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a View in a Project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46386-8A3C-4FF7-991A-1FB5B931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99" y="1088136"/>
            <a:ext cx="7081373" cy="1559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D7E5A9-C648-46E8-8F41-093DD20F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05" y="3429000"/>
            <a:ext cx="7560767" cy="771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8E15D-9E42-4B5C-9102-1DF01C96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105" y="4667453"/>
            <a:ext cx="3315163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r>
              <a:rPr lang="en-US"/>
              <a:t>See if version number match Data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Report Result of check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 report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a View in a Project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3519-458F-4950-AB5D-8B66AFE9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1" y="1275558"/>
            <a:ext cx="3879541" cy="1660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B1CE2-BCBF-4F58-927E-1B90DC93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54" y="2936386"/>
            <a:ext cx="1869716" cy="14662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6E4AFE-3CC2-4958-A441-FAEDA4A1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08" y="3599696"/>
            <a:ext cx="3198555" cy="21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8946"/>
            <a:ext cx="10820400" cy="438150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Create Loop based on count of views</a:t>
            </a:r>
          </a:p>
          <a:p>
            <a:endParaRPr lang="en-US"/>
          </a:p>
          <a:p>
            <a:r>
              <a:rPr lang="en-US"/>
              <a:t>Loop within node same as previous examples</a:t>
            </a:r>
          </a:p>
          <a:p>
            <a:endParaRPr lang="en-US"/>
          </a:p>
          <a:p>
            <a:r>
              <a:rPr lang="en-US"/>
              <a:t>No other changes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all Views in a Project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CACFA-30E0-420B-84E6-C49F107F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9792"/>
            <a:ext cx="3329127" cy="1309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BAAE5-0D76-4BBD-90AB-825B25D0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3773"/>
            <a:ext cx="1552556" cy="1309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FC022-C32E-4358-8E14-3AB4CA1C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088" y="3638875"/>
            <a:ext cx="1652818" cy="1500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71E5B1-DDBB-4617-A3DE-08A0884D4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69" y="5212005"/>
            <a:ext cx="5314766" cy="893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1572CB-4424-483E-A22A-2E31EF8E7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25" y="1215071"/>
            <a:ext cx="5042517" cy="8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8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09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Standards are important but they change…lets make it easy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87C0668-12F7-45A8-BE61-AA5543DFD4DB}"/>
              </a:ext>
            </a:extLst>
          </p:cNvPr>
          <p:cNvSpPr/>
          <p:nvPr/>
        </p:nvSpPr>
        <p:spPr>
          <a:xfrm>
            <a:off x="2689225" y="1920874"/>
            <a:ext cx="7029450" cy="17843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How do I make sure designers are using the current details?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A11D-9798-4A5D-9339-F21EF122DD52}"/>
              </a:ext>
            </a:extLst>
          </p:cNvPr>
          <p:cNvSpPr txBox="1"/>
          <p:nvPr/>
        </p:nvSpPr>
        <p:spPr>
          <a:xfrm>
            <a:off x="8439150" y="1790700"/>
            <a:ext cx="2984500" cy="10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err="1">
              <a:solidFill>
                <a:schemeClr val="tx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27E369A-4B26-43D9-82BD-A8A18440A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486097"/>
              </p:ext>
            </p:extLst>
          </p:nvPr>
        </p:nvGraphicFramePr>
        <p:xfrm>
          <a:off x="793750" y="4044951"/>
          <a:ext cx="10820400" cy="2100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9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Presenters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picture containing person, outdoor, person, posing&#10;&#10;Description automatically generated">
            <a:extLst>
              <a:ext uri="{FF2B5EF4-FFF2-40B4-BE49-F238E27FC236}">
                <a16:creationId xmlns:a16="http://schemas.microsoft.com/office/drawing/2014/main" id="{83AD2959-E2C3-4207-A7E6-935D92E3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4" b="6542"/>
          <a:stretch/>
        </p:blipFill>
        <p:spPr>
          <a:xfrm>
            <a:off x="7536227" y="2232754"/>
            <a:ext cx="2048161" cy="2224601"/>
          </a:xfrm>
          <a:prstGeom prst="rect">
            <a:avLst/>
          </a:prstGeom>
        </p:spPr>
      </p:pic>
      <p:pic>
        <p:nvPicPr>
          <p:cNvPr id="10" name="Picture 9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9BE51B5A-EFCC-41CC-8E29-636987C6A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0" t="18385" r="18686" b="50326"/>
          <a:stretch/>
        </p:blipFill>
        <p:spPr>
          <a:xfrm>
            <a:off x="2094438" y="2232754"/>
            <a:ext cx="2727033" cy="2224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ADC962-BF2D-49F0-BD1E-A6BD66CAF06F}"/>
              </a:ext>
            </a:extLst>
          </p:cNvPr>
          <p:cNvSpPr txBox="1"/>
          <p:nvPr/>
        </p:nvSpPr>
        <p:spPr>
          <a:xfrm>
            <a:off x="2094438" y="4682251"/>
            <a:ext cx="2902528" cy="781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Dr. Kristopher Dane</a:t>
            </a:r>
          </a:p>
          <a:p>
            <a:pPr algn="l"/>
            <a:r>
              <a:rPr lang="en-US"/>
              <a:t>Director of Digital Design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Seattle, WA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9A5D9-8F59-468A-BE3C-DF22B416077E}"/>
              </a:ext>
            </a:extLst>
          </p:cNvPr>
          <p:cNvSpPr txBox="1"/>
          <p:nvPr/>
        </p:nvSpPr>
        <p:spPr>
          <a:xfrm>
            <a:off x="7536227" y="4682251"/>
            <a:ext cx="2902528" cy="781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>
                <a:solidFill>
                  <a:schemeClr val="tx1"/>
                </a:solidFill>
              </a:rPr>
              <a:t>Sean McDonald</a:t>
            </a:r>
          </a:p>
          <a:p>
            <a:pPr algn="l"/>
            <a:r>
              <a:rPr lang="en-US"/>
              <a:t>Corporate BIM Manager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Chicago, IL</a:t>
            </a:r>
          </a:p>
        </p:txBody>
      </p:sp>
    </p:spTree>
    <p:extLst>
      <p:ext uri="{BB962C8B-B14F-4D97-AF65-F5344CB8AC3E}">
        <p14:creationId xmlns:p14="http://schemas.microsoft.com/office/powerpoint/2010/main" val="92486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0700"/>
            <a:ext cx="4191000" cy="4381500"/>
          </a:xfrm>
        </p:spPr>
        <p:txBody>
          <a:bodyPr/>
          <a:lstStyle/>
          <a:p>
            <a:r>
              <a:rPr lang="en-US"/>
              <a:t>Can layer on more sophisticated moderation and approval checks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We started with the basics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the start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0F23591-07C9-4365-9332-017290AA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82" y="1294140"/>
            <a:ext cx="2565152" cy="5122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CD3A0-422C-493C-B1AD-BEA85803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3" y="4241928"/>
            <a:ext cx="3843874" cy="1433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65FCF1-9D62-4518-AFBB-626903313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49" y="152612"/>
            <a:ext cx="3380630" cy="1194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7EF2E-F0A0-4E77-8134-5CEA20DC7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804"/>
          <a:stretch/>
        </p:blipFill>
        <p:spPr>
          <a:xfrm>
            <a:off x="620921" y="2851150"/>
            <a:ext cx="3800249" cy="1115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F10B38-0912-4BD1-A4B7-51CF576E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659" y="1788646"/>
            <a:ext cx="2800504" cy="4133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C3CA36-56BD-4676-9169-E2D32FEBC333}"/>
              </a:ext>
            </a:extLst>
          </p:cNvPr>
          <p:cNvSpPr txBox="1"/>
          <p:nvPr/>
        </p:nvSpPr>
        <p:spPr>
          <a:xfrm>
            <a:off x="1107959" y="6054725"/>
            <a:ext cx="2565152" cy="386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94AEC3-FB66-4F89-B74B-0C199FD7E486}"/>
              </a:ext>
            </a:extLst>
          </p:cNvPr>
          <p:cNvSpPr txBox="1"/>
          <p:nvPr/>
        </p:nvSpPr>
        <p:spPr>
          <a:xfrm>
            <a:off x="5057659" y="6054725"/>
            <a:ext cx="2565152" cy="386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Change Requests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A3DB41-9EBC-4053-AF3D-33B2813B4CEF}"/>
              </a:ext>
            </a:extLst>
          </p:cNvPr>
          <p:cNvSpPr txBox="1"/>
          <p:nvPr/>
        </p:nvSpPr>
        <p:spPr>
          <a:xfrm>
            <a:off x="8601650" y="6446509"/>
            <a:ext cx="2565152" cy="386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Approval Process</a:t>
            </a:r>
          </a:p>
        </p:txBody>
      </p:sp>
    </p:spTree>
    <p:extLst>
      <p:ext uri="{BB962C8B-B14F-4D97-AF65-F5344CB8AC3E}">
        <p14:creationId xmlns:p14="http://schemas.microsoft.com/office/powerpoint/2010/main" val="2036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All our base are belong to you!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9C13C9F-3CDF-4C28-9BDC-92F2D9A4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42" y="1033272"/>
            <a:ext cx="5184663" cy="5184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D5F67-5D52-4C52-967B-EA12A35EFF77}"/>
              </a:ext>
            </a:extLst>
          </p:cNvPr>
          <p:cNvSpPr txBox="1"/>
          <p:nvPr/>
        </p:nvSpPr>
        <p:spPr>
          <a:xfrm>
            <a:off x="7065408" y="6080545"/>
            <a:ext cx="2129883" cy="413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>
                <a:solidFill>
                  <a:schemeClr val="tx1"/>
                </a:solidFill>
                <a:hlinkClick r:id="rId3"/>
              </a:rPr>
              <a:t>GitHub Repo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E9479C-9019-467C-9949-34722EEF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09285"/>
            <a:ext cx="5785977" cy="25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2C07-F6DC-D748-AF3A-81418573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Thank you</a:t>
            </a:r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16E13ECD-5BE8-6642-9E43-CA2E1A0091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46349" y="3574675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ThorntonTomasetti.com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5045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Standard / Typical Details</a:t>
            </a:r>
          </a:p>
          <a:p>
            <a:pPr lvl="1"/>
            <a:r>
              <a:rPr lang="en-US"/>
              <a:t>Important for efficiency and risk management</a:t>
            </a:r>
          </a:p>
          <a:p>
            <a:pPr lvl="1"/>
            <a:r>
              <a:rPr lang="en-US"/>
              <a:t>Captures (some of) the institutional knowledge of the firm</a:t>
            </a:r>
          </a:p>
          <a:p>
            <a:r>
              <a:rPr lang="en-US"/>
              <a:t>But…they change! </a:t>
            </a:r>
          </a:p>
          <a:p>
            <a:pPr lvl="1"/>
            <a:r>
              <a:rPr lang="en-US"/>
              <a:t>On a different timeline than projects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Standards are important but they change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87C0668-12F7-45A8-BE61-AA5543DFD4DB}"/>
              </a:ext>
            </a:extLst>
          </p:cNvPr>
          <p:cNvSpPr/>
          <p:nvPr/>
        </p:nvSpPr>
        <p:spPr>
          <a:xfrm>
            <a:off x="685800" y="4519941"/>
            <a:ext cx="7029450" cy="13716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How do I make sure designers are using the current details?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A11D-9798-4A5D-9339-F21EF122DD52}"/>
              </a:ext>
            </a:extLst>
          </p:cNvPr>
          <p:cNvSpPr txBox="1"/>
          <p:nvPr/>
        </p:nvSpPr>
        <p:spPr>
          <a:xfrm>
            <a:off x="8439150" y="1790700"/>
            <a:ext cx="2984500" cy="1022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29A7DF-CCA1-41CE-9E61-BEC9A0A87F94}"/>
              </a:ext>
            </a:extLst>
          </p:cNvPr>
          <p:cNvSpPr txBox="1">
            <a:spLocks/>
          </p:cNvSpPr>
          <p:nvPr/>
        </p:nvSpPr>
        <p:spPr>
          <a:xfrm>
            <a:off x="8007350" y="5014213"/>
            <a:ext cx="4184650" cy="5760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(Oh, and…checking manually stinks)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7687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7BF72-14B9-A94D-B2BE-60488F66F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Flexible and Accessible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2FEC3-F429-DA4F-B71E-4864E3D34162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8689-8E0D-7944-87F2-C62531C5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463DB-7B07-6943-80E3-B9A8273C7E2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BE9A6E-38C2-4CDA-9FBA-D6D95E0AD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029482"/>
              </p:ext>
            </p:extLst>
          </p:nvPr>
        </p:nvGraphicFramePr>
        <p:xfrm>
          <a:off x="685800" y="1639559"/>
          <a:ext cx="10820400" cy="2100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6B209AF-1BD1-4B07-8180-C764C1FECAD3}"/>
              </a:ext>
            </a:extLst>
          </p:cNvPr>
          <p:cNvSpPr/>
          <p:nvPr/>
        </p:nvSpPr>
        <p:spPr>
          <a:xfrm>
            <a:off x="9484028" y="236680"/>
            <a:ext cx="2462907" cy="1017748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We’re providing all of this to you via GitHub!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5FB386-EB52-4AF4-A7CA-8ABC40F09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501" y="3429000"/>
            <a:ext cx="1556290" cy="2846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4232E5-B801-4699-9E99-C40D9661A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750" y="3644730"/>
            <a:ext cx="2320867" cy="7057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167C0B-16E7-4710-8F85-D47FD75F1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134" y="4533930"/>
            <a:ext cx="3084100" cy="737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F074F2-766E-46C5-80FB-75DFAF2B45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8286" y="5455243"/>
            <a:ext cx="3213796" cy="635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3A112-9395-40D9-8B7F-5A6628D6F3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7811" y="3746796"/>
            <a:ext cx="2656324" cy="2473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29CE0C-DFB4-4E67-9D3D-5464F878398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9020" t="16923" r="19"/>
          <a:stretch/>
        </p:blipFill>
        <p:spPr>
          <a:xfrm>
            <a:off x="9310171" y="4268732"/>
            <a:ext cx="1650587" cy="22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C73D9-17A9-CC47-8BDD-0C03D3D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Revit MODEL</a:t>
            </a:r>
          </a:p>
        </p:txBody>
      </p:sp>
    </p:spTree>
    <p:extLst>
      <p:ext uri="{BB962C8B-B14F-4D97-AF65-F5344CB8AC3E}">
        <p14:creationId xmlns:p14="http://schemas.microsoft.com/office/powerpoint/2010/main" val="27196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34F5F7F-1825-4159-9A21-193BAD4F150E}" vid="{B7426E7C-83C3-4918-89C6-B56411B1F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572744D2CEF4AA5BC4104E77FD107" ma:contentTypeVersion="16" ma:contentTypeDescription="Create a new document." ma:contentTypeScope="" ma:versionID="953050c1ded88f2935e04950e3279245">
  <xsd:schema xmlns:xsd="http://www.w3.org/2001/XMLSchema" xmlns:xs="http://www.w3.org/2001/XMLSchema" xmlns:p="http://schemas.microsoft.com/office/2006/metadata/properties" xmlns:ns2="e3acc692-f1fd-497c-81e5-2492ad4192d3" xmlns:ns3="ebbf12c6-42c1-467d-908e-137031f6d871" targetNamespace="http://schemas.microsoft.com/office/2006/metadata/properties" ma:root="true" ma:fieldsID="43b6ccac127029414569cd988ecc1397" ns2:_="" ns3:_="">
    <xsd:import namespace="e3acc692-f1fd-497c-81e5-2492ad4192d3"/>
    <xsd:import namespace="ebbf12c6-42c1-467d-908e-137031f6d8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cc692-f1fd-497c-81e5-2492ad4192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81ea542-e2a3-4747-9581-6b3f7c246c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f12c6-42c1-467d-908e-137031f6d87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0adc991-fc2a-44ee-8088-e0018244821f}" ma:internalName="TaxCatchAll" ma:showField="CatchAllData" ma:web="ebbf12c6-42c1-467d-908e-137031f6d8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acc692-f1fd-497c-81e5-2492ad4192d3">
      <Terms xmlns="http://schemas.microsoft.com/office/infopath/2007/PartnerControls"/>
    </lcf76f155ced4ddcb4097134ff3c332f>
    <TaxCatchAll xmlns="ebbf12c6-42c1-467d-908e-137031f6d871" xsi:nil="true"/>
  </documentManagement>
</p:properties>
</file>

<file path=customXml/itemProps1.xml><?xml version="1.0" encoding="utf-8"?>
<ds:datastoreItem xmlns:ds="http://schemas.openxmlformats.org/officeDocument/2006/customXml" ds:itemID="{ECCD1851-AEBB-434F-A9E5-3E049C812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21C9C8-6FF9-4CA4-A19C-B49272BFE18C}">
  <ds:schemaRefs>
    <ds:schemaRef ds:uri="e3acc692-f1fd-497c-81e5-2492ad4192d3"/>
    <ds:schemaRef ds:uri="ebbf12c6-42c1-467d-908e-137031f6d8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2473B9-5075-4764-A4C3-C1137B568D3B}">
  <ds:schemaRefs>
    <ds:schemaRef ds:uri="http://purl.org/dc/elements/1.1/"/>
    <ds:schemaRef ds:uri="e3acc692-f1fd-497c-81e5-2492ad4192d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ebbf12c6-42c1-467d-908e-137031f6d8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 Template April-2022</Template>
  <TotalTime>3</TotalTime>
  <Words>1042</Words>
  <Application>Microsoft Office PowerPoint</Application>
  <PresentationFormat>Widescreen</PresentationFormat>
  <Paragraphs>387</Paragraphs>
  <Slides>42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Office Theme</vt:lpstr>
      <vt:lpstr>AirTable for Version Tracking of Revit Details </vt:lpstr>
      <vt:lpstr>outline</vt:lpstr>
      <vt:lpstr>introduction</vt:lpstr>
      <vt:lpstr>introduction</vt:lpstr>
      <vt:lpstr>The Problem</vt:lpstr>
      <vt:lpstr>The problem</vt:lpstr>
      <vt:lpstr>The Solution</vt:lpstr>
      <vt:lpstr>solution</vt:lpstr>
      <vt:lpstr>The Revit MODEL</vt:lpstr>
      <vt:lpstr>The model</vt:lpstr>
      <vt:lpstr>AirTable</vt:lpstr>
      <vt:lpstr>Setting up AirTable</vt:lpstr>
      <vt:lpstr>Adding the Process to Airtable</vt:lpstr>
      <vt:lpstr>Adding the Process to Airtable</vt:lpstr>
      <vt:lpstr>Adding the Process to Airtable</vt:lpstr>
      <vt:lpstr>Adding the Process to Airtable</vt:lpstr>
      <vt:lpstr>Adding the Process to Airtable</vt:lpstr>
      <vt:lpstr>REST API</vt:lpstr>
      <vt:lpstr>Accessing AirTable API</vt:lpstr>
      <vt:lpstr>The dynamo Script</vt:lpstr>
      <vt:lpstr>Three Parts</vt:lpstr>
      <vt:lpstr>Requirements</vt:lpstr>
      <vt:lpstr>Adding A View to AirTable</vt:lpstr>
      <vt:lpstr>Adding A View to AirTable</vt:lpstr>
      <vt:lpstr>Adding A View to AirTable</vt:lpstr>
      <vt:lpstr>Adding All Views to AirTable</vt:lpstr>
      <vt:lpstr>Download Data from Airtable</vt:lpstr>
      <vt:lpstr>Download Data from Airtable</vt:lpstr>
      <vt:lpstr>Download Data from Airtable</vt:lpstr>
      <vt:lpstr>Dealing with Pagination</vt:lpstr>
      <vt:lpstr>Looping</vt:lpstr>
      <vt:lpstr>Importing Data</vt:lpstr>
      <vt:lpstr>Updating Views</vt:lpstr>
      <vt:lpstr>Checking a View in a Project File</vt:lpstr>
      <vt:lpstr>Checking a View in a Project File</vt:lpstr>
      <vt:lpstr>Checking a View in a Project File</vt:lpstr>
      <vt:lpstr>Checking all Views in a Project File</vt:lpstr>
      <vt:lpstr>Conclusion</vt:lpstr>
      <vt:lpstr>review</vt:lpstr>
      <vt:lpstr>Just the start</vt:lpstr>
      <vt:lpstr>Your homework</vt:lpstr>
      <vt:lpstr>Thank you</vt:lpstr>
    </vt:vector>
  </TitlesOfParts>
  <Company>Thornton Tomasetti,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Dane, Kristopher</dc:creator>
  <cp:lastModifiedBy>Feracor, James</cp:lastModifiedBy>
  <cp:revision>2</cp:revision>
  <dcterms:created xsi:type="dcterms:W3CDTF">2022-05-12T22:02:49Z</dcterms:created>
  <dcterms:modified xsi:type="dcterms:W3CDTF">2022-06-27T17:44:08Z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0x010100BFE572744D2CEF4AA5BC4104E77FD107</vt:lpwstr>
  </property>
  <property fmtid="{D5CDD505-2E9C-101B-9397-08002B2CF9AE}" pid="3" name="MediaServiceImageTags">
    <vt:lpwstr/>
  </property>
</Properties>
</file>